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aleway"/>
      <p:regular r:id="rId43"/>
      <p:bold r:id="rId44"/>
      <p:italic r:id="rId45"/>
      <p:boldItalic r:id="rId46"/>
    </p:embeddedFont>
    <p:embeddedFont>
      <p:font typeface="Raleway SemiBold"/>
      <p:regular r:id="rId47"/>
      <p:bold r:id="rId48"/>
      <p:italic r:id="rId49"/>
      <p:boldItalic r:id="rId50"/>
    </p:embeddedFont>
    <p:embeddedFont>
      <p:font typeface="Lato"/>
      <p:regular r:id="rId51"/>
      <p:bold r:id="rId52"/>
      <p:italic r:id="rId53"/>
      <p:boldItalic r:id="rId54"/>
    </p:embeddedFont>
    <p:embeddedFont>
      <p:font typeface="Lato Light"/>
      <p:regular r:id="rId55"/>
      <p:bold r:id="rId56"/>
      <p:italic r:id="rId57"/>
      <p:boldItalic r:id="rId58"/>
    </p:embeddedFont>
    <p:embeddedFont>
      <p:font typeface="Raleway Light"/>
      <p:regular r:id="rId59"/>
      <p:bold r:id="rId60"/>
      <p:italic r:id="rId61"/>
      <p:boldItalic r:id="rId62"/>
    </p:embeddedFont>
    <p:embeddedFont>
      <p:font typeface="Raleway Medium"/>
      <p:regular r:id="rId63"/>
      <p:bold r:id="rId64"/>
      <p:italic r:id="rId65"/>
      <p:boldItalic r:id="rId66"/>
    </p:embeddedFont>
    <p:embeddedFont>
      <p:font typeface="Raleway Extra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SemiBold-bold.fntdata"/><Relationship Id="rId47" Type="http://schemas.openxmlformats.org/officeDocument/2006/relationships/font" Target="fonts/RalewaySemiBold-regular.fntdata"/><Relationship Id="rId49" Type="http://schemas.openxmlformats.org/officeDocument/2006/relationships/font" Target="fonts/Raleway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RalewayExtraLigh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Light-boldItalic.fntdata"/><Relationship Id="rId61" Type="http://schemas.openxmlformats.org/officeDocument/2006/relationships/font" Target="fonts/RalewayLight-italic.fntdata"/><Relationship Id="rId20" Type="http://schemas.openxmlformats.org/officeDocument/2006/relationships/slide" Target="slides/slide15.xml"/><Relationship Id="rId64" Type="http://schemas.openxmlformats.org/officeDocument/2006/relationships/font" Target="fonts/RalewayMedium-bold.fntdata"/><Relationship Id="rId63" Type="http://schemas.openxmlformats.org/officeDocument/2006/relationships/font" Target="fonts/RalewayMedium-regular.fntdata"/><Relationship Id="rId22" Type="http://schemas.openxmlformats.org/officeDocument/2006/relationships/slide" Target="slides/slide17.xml"/><Relationship Id="rId66" Type="http://schemas.openxmlformats.org/officeDocument/2006/relationships/font" Target="fonts/RalewayMedium-boldItalic.fntdata"/><Relationship Id="rId21" Type="http://schemas.openxmlformats.org/officeDocument/2006/relationships/slide" Target="slides/slide16.xml"/><Relationship Id="rId65" Type="http://schemas.openxmlformats.org/officeDocument/2006/relationships/font" Target="fonts/RalewayMedium-italic.fntdata"/><Relationship Id="rId24" Type="http://schemas.openxmlformats.org/officeDocument/2006/relationships/slide" Target="slides/slide19.xml"/><Relationship Id="rId68" Type="http://schemas.openxmlformats.org/officeDocument/2006/relationships/font" Target="fonts/RalewayExtraLight-bold.fntdata"/><Relationship Id="rId23" Type="http://schemas.openxmlformats.org/officeDocument/2006/relationships/slide" Target="slides/slide18.xml"/><Relationship Id="rId67" Type="http://schemas.openxmlformats.org/officeDocument/2006/relationships/font" Target="fonts/RalewayExtraLight-regular.fntdata"/><Relationship Id="rId60" Type="http://schemas.openxmlformats.org/officeDocument/2006/relationships/font" Target="fonts/RalewayLight-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ExtraLigh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font" Target="fonts/RalewaySemiBold-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55" Type="http://schemas.openxmlformats.org/officeDocument/2006/relationships/font" Target="fonts/LatoLight-regular.fntdata"/><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57" Type="http://schemas.openxmlformats.org/officeDocument/2006/relationships/font" Target="fonts/LatoLight-italic.fntdata"/><Relationship Id="rId12" Type="http://schemas.openxmlformats.org/officeDocument/2006/relationships/slide" Target="slides/slide7.xml"/><Relationship Id="rId56" Type="http://schemas.openxmlformats.org/officeDocument/2006/relationships/font" Target="fonts/LatoLight-bold.fntdata"/><Relationship Id="rId15" Type="http://schemas.openxmlformats.org/officeDocument/2006/relationships/slide" Target="slides/slide10.xml"/><Relationship Id="rId59" Type="http://schemas.openxmlformats.org/officeDocument/2006/relationships/font" Target="fonts/RalewayLight-regular.fntdata"/><Relationship Id="rId14" Type="http://schemas.openxmlformats.org/officeDocument/2006/relationships/slide" Target="slides/slide9.xml"/><Relationship Id="rId58" Type="http://schemas.openxmlformats.org/officeDocument/2006/relationships/font" Target="fonts/Lato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a48764a88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a48764a88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c9b3bc15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c9b3bc1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a48764a88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a48764a88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a48764a88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a48764a88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a48764a88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a48764a88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c9b3bc15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c9b3bc15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3c9b3bc15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3c9b3bc15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f5d93354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3f5d93354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3f5d93354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3f5d93354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a48764a88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a48764a88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f88252dc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f88252dc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a48764a88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a48764a88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a48764a88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a48764a88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a48764a88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a48764a88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a48764a88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a48764a88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a48764a88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a48764a88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a48764a88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a48764a88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bbeaa3ce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bbeaa3ce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bbeaa3ce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bbeaa3ce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3f5d93354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3f5d93354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3f5d93354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3f5d93354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3f5d93354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3f5d93354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3f5d93354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3f5d93354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a48764a88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a48764a88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f5d9335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f5d9335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f5d93354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f5d93354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a48764a8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a48764a8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a48764a88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a48764a88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81153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3400">
                <a:solidFill>
                  <a:srgbClr val="000000"/>
                </a:solidFill>
              </a:rPr>
              <a:t>Alzheimer Disease Classification through</a:t>
            </a:r>
            <a:r>
              <a:rPr b="0" lang="en-GB" sz="3400">
                <a:solidFill>
                  <a:srgbClr val="000000"/>
                </a:solidFill>
              </a:rPr>
              <a:t> Based on </a:t>
            </a:r>
            <a:r>
              <a:rPr b="0" lang="en-GB" sz="3400">
                <a:solidFill>
                  <a:srgbClr val="000000"/>
                </a:solidFill>
              </a:rPr>
              <a:t>Convolutional</a:t>
            </a:r>
            <a:r>
              <a:rPr b="0" lang="en-GB" sz="3400">
                <a:solidFill>
                  <a:srgbClr val="000000"/>
                </a:solidFill>
              </a:rPr>
              <a:t> Neural Network</a:t>
            </a:r>
            <a:endParaRPr b="0" sz="3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000">
                <a:solidFill>
                  <a:srgbClr val="000000"/>
                </a:solidFill>
                <a:latin typeface="Raleway Medium"/>
                <a:ea typeface="Raleway Medium"/>
                <a:cs typeface="Raleway Medium"/>
                <a:sym typeface="Raleway Medium"/>
              </a:rPr>
              <a:t>Structure of </a:t>
            </a:r>
            <a:r>
              <a:rPr b="0" lang="en-GB" sz="2000">
                <a:solidFill>
                  <a:srgbClr val="000000"/>
                </a:solidFill>
                <a:latin typeface="Raleway SemiBold"/>
                <a:ea typeface="Raleway SemiBold"/>
                <a:cs typeface="Raleway SemiBold"/>
                <a:sym typeface="Raleway SemiBold"/>
              </a:rPr>
              <a:t>Alzheimer Disease</a:t>
            </a:r>
            <a:r>
              <a:rPr b="0" lang="en-GB" sz="2000">
                <a:solidFill>
                  <a:srgbClr val="000000"/>
                </a:solidFill>
                <a:latin typeface="Raleway Medium"/>
                <a:ea typeface="Raleway Medium"/>
                <a:cs typeface="Raleway Medium"/>
                <a:sym typeface="Raleway Medium"/>
              </a:rPr>
              <a:t> System</a:t>
            </a:r>
            <a:endParaRPr b="0" sz="2300">
              <a:solidFill>
                <a:srgbClr val="000000"/>
              </a:solidFill>
              <a:latin typeface="Raleway Medium"/>
              <a:ea typeface="Raleway Medium"/>
              <a:cs typeface="Raleway Medium"/>
              <a:sym typeface="Raleway Medium"/>
            </a:endParaRPr>
          </a:p>
        </p:txBody>
      </p:sp>
      <p:sp>
        <p:nvSpPr>
          <p:cNvPr id="235" name="Google Shape;235;p27"/>
          <p:cNvSpPr txBox="1"/>
          <p:nvPr>
            <p:ph type="title"/>
          </p:nvPr>
        </p:nvSpPr>
        <p:spPr>
          <a:xfrm>
            <a:off x="328937" y="22531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en-GB" sz="1350">
                <a:solidFill>
                  <a:srgbClr val="000000"/>
                </a:solidFill>
                <a:latin typeface="Arial"/>
                <a:ea typeface="Arial"/>
                <a:cs typeface="Arial"/>
                <a:sym typeface="Arial"/>
              </a:rPr>
              <a:t>Load Data Phase</a:t>
            </a:r>
            <a:endParaRPr sz="800">
              <a:solidFill>
                <a:srgbClr val="000000"/>
              </a:solidFill>
            </a:endParaRPr>
          </a:p>
        </p:txBody>
      </p:sp>
      <p:sp>
        <p:nvSpPr>
          <p:cNvPr id="236" name="Google Shape;236;p27"/>
          <p:cNvSpPr txBox="1"/>
          <p:nvPr/>
        </p:nvSpPr>
        <p:spPr>
          <a:xfrm>
            <a:off x="1806624" y="290900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a:t>
            </a:r>
            <a:endParaRPr b="1">
              <a:latin typeface="Lato"/>
              <a:ea typeface="Lato"/>
              <a:cs typeface="Lato"/>
              <a:sym typeface="Lato"/>
            </a:endParaRPr>
          </a:p>
        </p:txBody>
      </p:sp>
      <p:sp>
        <p:nvSpPr>
          <p:cNvPr id="237" name="Google Shape;237;p27"/>
          <p:cNvSpPr txBox="1"/>
          <p:nvPr>
            <p:ph type="title"/>
          </p:nvPr>
        </p:nvSpPr>
        <p:spPr>
          <a:xfrm>
            <a:off x="1191931" y="38119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en-GB" sz="1350">
                <a:solidFill>
                  <a:srgbClr val="000000"/>
                </a:solidFill>
                <a:latin typeface="Arial"/>
                <a:ea typeface="Arial"/>
                <a:cs typeface="Arial"/>
                <a:sym typeface="Arial"/>
              </a:rPr>
              <a:t>Preprocessing Phase</a:t>
            </a:r>
            <a:endParaRPr sz="800">
              <a:solidFill>
                <a:srgbClr val="000000"/>
              </a:solidFill>
            </a:endParaRPr>
          </a:p>
        </p:txBody>
      </p:sp>
      <p:sp>
        <p:nvSpPr>
          <p:cNvPr id="238" name="Google Shape;238;p27"/>
          <p:cNvSpPr txBox="1"/>
          <p:nvPr/>
        </p:nvSpPr>
        <p:spPr>
          <a:xfrm>
            <a:off x="3850513" y="3741741"/>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a:latin typeface="Lato"/>
                <a:ea typeface="Lato"/>
                <a:cs typeface="Lato"/>
                <a:sym typeface="Lato"/>
              </a:rPr>
              <a:t>3</a:t>
            </a:r>
            <a:endParaRPr b="1">
              <a:latin typeface="Lato"/>
              <a:ea typeface="Lato"/>
              <a:cs typeface="Lato"/>
              <a:sym typeface="Lato"/>
            </a:endParaRPr>
          </a:p>
          <a:p>
            <a:pPr indent="0" lvl="0" marL="0" rtl="0" algn="ctr">
              <a:lnSpc>
                <a:spcPct val="115000"/>
              </a:lnSpc>
              <a:spcBef>
                <a:spcPts val="1600"/>
              </a:spcBef>
              <a:spcAft>
                <a:spcPts val="1600"/>
              </a:spcAft>
              <a:buClr>
                <a:srgbClr val="000000"/>
              </a:buClr>
              <a:buSzPts val="1100"/>
              <a:buFont typeface="Arial"/>
              <a:buNone/>
            </a:pPr>
            <a:r>
              <a:t/>
            </a:r>
            <a:endParaRPr b="1">
              <a:latin typeface="Lato"/>
              <a:ea typeface="Lato"/>
              <a:cs typeface="Lato"/>
              <a:sym typeface="Lato"/>
            </a:endParaRPr>
          </a:p>
        </p:txBody>
      </p:sp>
      <p:sp>
        <p:nvSpPr>
          <p:cNvPr id="239" name="Google Shape;239;p27"/>
          <p:cNvSpPr txBox="1"/>
          <p:nvPr>
            <p:ph type="title"/>
          </p:nvPr>
        </p:nvSpPr>
        <p:spPr>
          <a:xfrm>
            <a:off x="3396200" y="2376637"/>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en-GB" sz="1350">
                <a:solidFill>
                  <a:srgbClr val="000000"/>
                </a:solidFill>
                <a:latin typeface="Arial"/>
                <a:ea typeface="Arial"/>
                <a:cs typeface="Arial"/>
                <a:sym typeface="Arial"/>
              </a:rPr>
              <a:t>Normalization Phase</a:t>
            </a:r>
            <a:endParaRPr sz="800">
              <a:solidFill>
                <a:srgbClr val="000000"/>
              </a:solidFill>
            </a:endParaRPr>
          </a:p>
        </p:txBody>
      </p:sp>
      <p:sp>
        <p:nvSpPr>
          <p:cNvPr id="240" name="Google Shape;240;p27"/>
          <p:cNvSpPr txBox="1"/>
          <p:nvPr/>
        </p:nvSpPr>
        <p:spPr>
          <a:xfrm>
            <a:off x="5608674" y="2950962"/>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4</a:t>
            </a:r>
            <a:endParaRPr b="1">
              <a:latin typeface="Lato"/>
              <a:ea typeface="Lato"/>
              <a:cs typeface="Lato"/>
              <a:sym typeface="Lato"/>
            </a:endParaRPr>
          </a:p>
        </p:txBody>
      </p:sp>
      <p:sp>
        <p:nvSpPr>
          <p:cNvPr id="241" name="Google Shape;241;p27"/>
          <p:cNvSpPr txBox="1"/>
          <p:nvPr>
            <p:ph type="title"/>
          </p:nvPr>
        </p:nvSpPr>
        <p:spPr>
          <a:xfrm>
            <a:off x="5333028" y="38123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en-GB" sz="1350">
                <a:solidFill>
                  <a:srgbClr val="000000"/>
                </a:solidFill>
                <a:latin typeface="Arial"/>
                <a:ea typeface="Arial"/>
                <a:cs typeface="Arial"/>
                <a:sym typeface="Arial"/>
              </a:rPr>
              <a:t>Training Phase </a:t>
            </a:r>
            <a:endParaRPr b="0" sz="1350">
              <a:solidFill>
                <a:srgbClr val="000000"/>
              </a:solidFill>
              <a:latin typeface="Arial"/>
              <a:ea typeface="Arial"/>
              <a:cs typeface="Arial"/>
              <a:sym typeface="Arial"/>
            </a:endParaRPr>
          </a:p>
        </p:txBody>
      </p:sp>
      <p:sp>
        <p:nvSpPr>
          <p:cNvPr id="242" name="Google Shape;242;p27"/>
          <p:cNvSpPr txBox="1"/>
          <p:nvPr/>
        </p:nvSpPr>
        <p:spPr>
          <a:xfrm>
            <a:off x="3823963" y="3741741"/>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t/>
            </a:r>
            <a:endParaRPr b="1">
              <a:latin typeface="Lato"/>
              <a:ea typeface="Lato"/>
              <a:cs typeface="Lato"/>
              <a:sym typeface="Lato"/>
            </a:endParaRPr>
          </a:p>
        </p:txBody>
      </p:sp>
      <p:pic>
        <p:nvPicPr>
          <p:cNvPr descr="shutterstock_429987889_edited.jpg" id="243" name="Google Shape;243;p27"/>
          <p:cNvPicPr preferRelativeResize="0"/>
          <p:nvPr/>
        </p:nvPicPr>
        <p:blipFill rotWithShape="1">
          <a:blip r:embed="rId3">
            <a:alphaModFix/>
          </a:blip>
          <a:srcRect b="6621" l="0" r="0" t="91660"/>
          <a:stretch/>
        </p:blipFill>
        <p:spPr>
          <a:xfrm>
            <a:off x="370963" y="3292375"/>
            <a:ext cx="8265375" cy="132431"/>
          </a:xfrm>
          <a:prstGeom prst="rect">
            <a:avLst/>
          </a:prstGeom>
          <a:noFill/>
          <a:ln>
            <a:noFill/>
          </a:ln>
        </p:spPr>
      </p:pic>
      <p:grpSp>
        <p:nvGrpSpPr>
          <p:cNvPr id="244" name="Google Shape;244;p27"/>
          <p:cNvGrpSpPr/>
          <p:nvPr/>
        </p:nvGrpSpPr>
        <p:grpSpPr>
          <a:xfrm rot="10800000">
            <a:off x="2040150" y="3291217"/>
            <a:ext cx="92400" cy="411825"/>
            <a:chOff x="2070100" y="2563700"/>
            <a:chExt cx="92400" cy="411825"/>
          </a:xfrm>
        </p:grpSpPr>
        <p:cxnSp>
          <p:nvCxnSpPr>
            <p:cNvPr id="245" name="Google Shape;245;p27"/>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6" name="Google Shape;246;p2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7"/>
          <p:cNvGrpSpPr/>
          <p:nvPr/>
        </p:nvGrpSpPr>
        <p:grpSpPr>
          <a:xfrm>
            <a:off x="4150675" y="3211277"/>
            <a:ext cx="92400" cy="411825"/>
            <a:chOff x="845575" y="2563700"/>
            <a:chExt cx="92400" cy="411825"/>
          </a:xfrm>
        </p:grpSpPr>
        <p:cxnSp>
          <p:nvCxnSpPr>
            <p:cNvPr id="248" name="Google Shape;248;p2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9" name="Google Shape;249;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7"/>
          <p:cNvGrpSpPr/>
          <p:nvPr/>
        </p:nvGrpSpPr>
        <p:grpSpPr>
          <a:xfrm rot="10800000">
            <a:off x="5935375" y="3333180"/>
            <a:ext cx="92400" cy="411825"/>
            <a:chOff x="2070100" y="2563700"/>
            <a:chExt cx="92400" cy="411825"/>
          </a:xfrm>
        </p:grpSpPr>
        <p:cxnSp>
          <p:nvCxnSpPr>
            <p:cNvPr id="251" name="Google Shape;251;p27"/>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52" name="Google Shape;252;p2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7"/>
          <p:cNvSpPr txBox="1"/>
          <p:nvPr/>
        </p:nvSpPr>
        <p:spPr>
          <a:xfrm>
            <a:off x="463374" y="3436775"/>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1</a:t>
            </a:r>
            <a:endParaRPr b="1">
              <a:latin typeface="Lato"/>
              <a:ea typeface="Lato"/>
              <a:cs typeface="Lato"/>
              <a:sym typeface="Lato"/>
            </a:endParaRPr>
          </a:p>
        </p:txBody>
      </p:sp>
      <p:grpSp>
        <p:nvGrpSpPr>
          <p:cNvPr id="254" name="Google Shape;254;p27"/>
          <p:cNvGrpSpPr/>
          <p:nvPr/>
        </p:nvGrpSpPr>
        <p:grpSpPr>
          <a:xfrm>
            <a:off x="790075" y="3034515"/>
            <a:ext cx="92400" cy="411825"/>
            <a:chOff x="845575" y="2563700"/>
            <a:chExt cx="92400" cy="411825"/>
          </a:xfrm>
        </p:grpSpPr>
        <p:cxnSp>
          <p:nvCxnSpPr>
            <p:cNvPr id="255" name="Google Shape;255;p2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56" name="Google Shape;256;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7"/>
          <p:cNvSpPr txBox="1"/>
          <p:nvPr/>
        </p:nvSpPr>
        <p:spPr>
          <a:xfrm>
            <a:off x="7786924" y="2992912"/>
            <a:ext cx="7458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a:latin typeface="Lato"/>
                <a:ea typeface="Lato"/>
                <a:cs typeface="Lato"/>
                <a:sym typeface="Lato"/>
              </a:rPr>
              <a:t>     </a:t>
            </a:r>
            <a:r>
              <a:rPr lang="en-GB">
                <a:latin typeface="Lato"/>
                <a:ea typeface="Lato"/>
                <a:cs typeface="Lato"/>
                <a:sym typeface="Lato"/>
              </a:rPr>
              <a:t>  6</a:t>
            </a:r>
            <a:endParaRPr>
              <a:latin typeface="Lato"/>
              <a:ea typeface="Lato"/>
              <a:cs typeface="Lato"/>
              <a:sym typeface="Lato"/>
            </a:endParaRPr>
          </a:p>
        </p:txBody>
      </p:sp>
      <p:sp>
        <p:nvSpPr>
          <p:cNvPr id="258" name="Google Shape;258;p27"/>
          <p:cNvSpPr txBox="1"/>
          <p:nvPr>
            <p:ph type="title"/>
          </p:nvPr>
        </p:nvSpPr>
        <p:spPr>
          <a:xfrm>
            <a:off x="7511278" y="38542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en-GB" sz="1350">
                <a:solidFill>
                  <a:srgbClr val="000000"/>
                </a:solidFill>
                <a:latin typeface="Arial"/>
                <a:ea typeface="Arial"/>
                <a:cs typeface="Arial"/>
                <a:sym typeface="Arial"/>
              </a:rPr>
              <a:t>Testing Phase </a:t>
            </a:r>
            <a:endParaRPr b="0" sz="1350">
              <a:solidFill>
                <a:srgbClr val="000000"/>
              </a:solidFill>
              <a:latin typeface="Arial"/>
              <a:ea typeface="Arial"/>
              <a:cs typeface="Arial"/>
              <a:sym typeface="Arial"/>
            </a:endParaRPr>
          </a:p>
        </p:txBody>
      </p:sp>
      <p:grpSp>
        <p:nvGrpSpPr>
          <p:cNvPr id="259" name="Google Shape;259;p27"/>
          <p:cNvGrpSpPr/>
          <p:nvPr/>
        </p:nvGrpSpPr>
        <p:grpSpPr>
          <a:xfrm rot="10800000">
            <a:off x="8113625" y="3375130"/>
            <a:ext cx="92400" cy="411825"/>
            <a:chOff x="2070100" y="2563700"/>
            <a:chExt cx="92400" cy="411825"/>
          </a:xfrm>
        </p:grpSpPr>
        <p:cxnSp>
          <p:nvCxnSpPr>
            <p:cNvPr id="260" name="Google Shape;260;p27"/>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61" name="Google Shape;261;p2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7"/>
          <p:cNvSpPr txBox="1"/>
          <p:nvPr>
            <p:ph type="title"/>
          </p:nvPr>
        </p:nvSpPr>
        <p:spPr>
          <a:xfrm>
            <a:off x="6191900" y="2548925"/>
            <a:ext cx="27996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en-GB" sz="1350">
                <a:solidFill>
                  <a:srgbClr val="000000"/>
                </a:solidFill>
                <a:latin typeface="Arial"/>
                <a:ea typeface="Arial"/>
                <a:cs typeface="Arial"/>
                <a:sym typeface="Arial"/>
              </a:rPr>
              <a:t>Evaluation and prediction </a:t>
            </a:r>
            <a:r>
              <a:rPr b="0" lang="en-GB" sz="1350">
                <a:solidFill>
                  <a:srgbClr val="000000"/>
                </a:solidFill>
                <a:latin typeface="Arial"/>
                <a:ea typeface="Arial"/>
                <a:cs typeface="Arial"/>
                <a:sym typeface="Arial"/>
              </a:rPr>
              <a:t> Phase</a:t>
            </a:r>
            <a:endParaRPr sz="800">
              <a:solidFill>
                <a:srgbClr val="000000"/>
              </a:solidFill>
            </a:endParaRPr>
          </a:p>
        </p:txBody>
      </p:sp>
      <p:grpSp>
        <p:nvGrpSpPr>
          <p:cNvPr id="263" name="Google Shape;263;p27"/>
          <p:cNvGrpSpPr/>
          <p:nvPr/>
        </p:nvGrpSpPr>
        <p:grpSpPr>
          <a:xfrm>
            <a:off x="6946375" y="3211277"/>
            <a:ext cx="92400" cy="411825"/>
            <a:chOff x="845575" y="2563700"/>
            <a:chExt cx="92400" cy="411825"/>
          </a:xfrm>
        </p:grpSpPr>
        <p:cxnSp>
          <p:nvCxnSpPr>
            <p:cNvPr id="264" name="Google Shape;264;p2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65" name="Google Shape;265;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7"/>
          <p:cNvSpPr txBox="1"/>
          <p:nvPr/>
        </p:nvSpPr>
        <p:spPr>
          <a:xfrm>
            <a:off x="6695613" y="3854241"/>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lang="en-GB">
                <a:latin typeface="Lato"/>
                <a:ea typeface="Lato"/>
                <a:cs typeface="Lato"/>
                <a:sym typeface="Lato"/>
              </a:rPr>
              <a:t>5</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000">
                <a:solidFill>
                  <a:srgbClr val="000000"/>
                </a:solidFill>
                <a:latin typeface="Raleway Medium"/>
                <a:ea typeface="Raleway Medium"/>
                <a:cs typeface="Raleway Medium"/>
                <a:sym typeface="Raleway Medium"/>
              </a:rPr>
              <a:t>Structure of </a:t>
            </a:r>
            <a:r>
              <a:rPr b="0" lang="en-GB" sz="2000">
                <a:solidFill>
                  <a:srgbClr val="000000"/>
                </a:solidFill>
                <a:latin typeface="Raleway SemiBold"/>
                <a:ea typeface="Raleway SemiBold"/>
                <a:cs typeface="Raleway SemiBold"/>
                <a:sym typeface="Raleway SemiBold"/>
              </a:rPr>
              <a:t>Alzheimer Disease</a:t>
            </a:r>
            <a:r>
              <a:rPr b="0" lang="en-GB" sz="2000">
                <a:solidFill>
                  <a:srgbClr val="000000"/>
                </a:solidFill>
                <a:latin typeface="Raleway Medium"/>
                <a:ea typeface="Raleway Medium"/>
                <a:cs typeface="Raleway Medium"/>
                <a:sym typeface="Raleway Medium"/>
              </a:rPr>
              <a:t> System</a:t>
            </a:r>
            <a:endParaRPr b="0" sz="2300">
              <a:solidFill>
                <a:srgbClr val="000000"/>
              </a:solidFill>
              <a:latin typeface="Raleway Medium"/>
              <a:ea typeface="Raleway Medium"/>
              <a:cs typeface="Raleway Medium"/>
              <a:sym typeface="Raleway Medium"/>
            </a:endParaRPr>
          </a:p>
        </p:txBody>
      </p:sp>
      <p:pic>
        <p:nvPicPr>
          <p:cNvPr id="272" name="Google Shape;272;p28"/>
          <p:cNvPicPr preferRelativeResize="0"/>
          <p:nvPr/>
        </p:nvPicPr>
        <p:blipFill>
          <a:blip r:embed="rId3">
            <a:alphaModFix/>
          </a:blip>
          <a:stretch>
            <a:fillRect/>
          </a:stretch>
        </p:blipFill>
        <p:spPr>
          <a:xfrm>
            <a:off x="101325" y="2133875"/>
            <a:ext cx="8696325" cy="205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9"/>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050">
                <a:solidFill>
                  <a:srgbClr val="000000"/>
                </a:solidFill>
                <a:latin typeface="Raleway Medium"/>
                <a:ea typeface="Raleway Medium"/>
                <a:cs typeface="Raleway Medium"/>
                <a:sym typeface="Raleway Medium"/>
              </a:rPr>
              <a:t>Preprocessing Phase</a:t>
            </a:r>
            <a:endParaRPr/>
          </a:p>
          <a:p>
            <a:pPr indent="0" lvl="0" marL="0" rtl="0" algn="l">
              <a:spcBef>
                <a:spcPts val="1600"/>
              </a:spcBef>
              <a:spcAft>
                <a:spcPts val="0"/>
              </a:spcAft>
              <a:buNone/>
            </a:pPr>
            <a:r>
              <a:rPr b="0" lang="en-GB"/>
              <a:t>02</a:t>
            </a:r>
            <a:endParaRPr b="0"/>
          </a:p>
        </p:txBody>
      </p:sp>
      <p:sp>
        <p:nvSpPr>
          <p:cNvPr id="278" name="Google Shape;278;p29"/>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50">
                <a:solidFill>
                  <a:srgbClr val="000000"/>
                </a:solidFill>
                <a:latin typeface="Raleway"/>
                <a:ea typeface="Raleway"/>
                <a:cs typeface="Raleway"/>
                <a:sym typeface="Raleway"/>
              </a:rPr>
              <a:t>Deep learning approaches require massive amounts of data to achieve the desired levels of performance accuracy. In currently limited neuroimaging data, the hybrid methods that combine traditional machine learning methods for diagnostic classification with deep learning approaches for feature extraction yielded better performance and can be </a:t>
            </a:r>
            <a:r>
              <a:rPr lang="en-GB" sz="1250">
                <a:solidFill>
                  <a:srgbClr val="000000"/>
                </a:solidFill>
                <a:latin typeface="Raleway"/>
                <a:ea typeface="Raleway"/>
                <a:cs typeface="Raleway"/>
                <a:sym typeface="Raleway"/>
              </a:rPr>
              <a:t>a </a:t>
            </a:r>
            <a:r>
              <a:rPr lang="en-GB" sz="1250">
                <a:solidFill>
                  <a:srgbClr val="000000"/>
                </a:solidFill>
                <a:latin typeface="Raleway"/>
                <a:ea typeface="Raleway"/>
                <a:cs typeface="Raleway"/>
                <a:sym typeface="Raleway"/>
              </a:rPr>
              <a:t>good alternative to handle the limited data.</a:t>
            </a:r>
            <a:r>
              <a:rPr lang="en-GB" sz="1250">
                <a:solidFill>
                  <a:srgbClr val="000000"/>
                </a:solidFill>
                <a:latin typeface="Raleway Light"/>
                <a:ea typeface="Raleway Light"/>
                <a:cs typeface="Raleway Light"/>
                <a:sym typeface="Raleway Light"/>
              </a:rPr>
              <a:t> </a:t>
            </a:r>
            <a:endParaRPr sz="1250">
              <a:latin typeface="Raleway Light"/>
              <a:ea typeface="Raleway Light"/>
              <a:cs typeface="Raleway Light"/>
              <a:sym typeface="Raleway Light"/>
            </a:endParaRPr>
          </a:p>
        </p:txBody>
      </p:sp>
      <p:pic>
        <p:nvPicPr>
          <p:cNvPr id="279" name="Google Shape;279;p29"/>
          <p:cNvPicPr preferRelativeResize="0"/>
          <p:nvPr/>
        </p:nvPicPr>
        <p:blipFill rotWithShape="1">
          <a:blip r:embed="rId3">
            <a:alphaModFix/>
          </a:blip>
          <a:srcRect b="0" l="17195" r="17195" t="0"/>
          <a:stretch/>
        </p:blipFill>
        <p:spPr>
          <a:xfrm>
            <a:off x="5137326" y="1446948"/>
            <a:ext cx="3840000" cy="32922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050">
                <a:solidFill>
                  <a:srgbClr val="000000"/>
                </a:solidFill>
                <a:latin typeface="Raleway Medium"/>
                <a:ea typeface="Raleway Medium"/>
                <a:cs typeface="Raleway Medium"/>
                <a:sym typeface="Raleway Medium"/>
              </a:rPr>
              <a:t>Preprocessing Phase</a:t>
            </a:r>
            <a:endParaRPr/>
          </a:p>
          <a:p>
            <a:pPr indent="0" lvl="0" marL="0" rtl="0" algn="l">
              <a:spcBef>
                <a:spcPts val="1600"/>
              </a:spcBef>
              <a:spcAft>
                <a:spcPts val="0"/>
              </a:spcAft>
              <a:buNone/>
            </a:pPr>
            <a:r>
              <a:rPr b="0" lang="en-GB"/>
              <a:t>02</a:t>
            </a:r>
            <a:endParaRPr b="0"/>
          </a:p>
        </p:txBody>
      </p:sp>
      <p:sp>
        <p:nvSpPr>
          <p:cNvPr id="285" name="Google Shape;285;p30"/>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000000"/>
                </a:solidFill>
                <a:latin typeface="Raleway"/>
                <a:ea typeface="Raleway"/>
                <a:cs typeface="Raleway"/>
                <a:sym typeface="Raleway"/>
              </a:rPr>
              <a:t> </a:t>
            </a:r>
            <a:r>
              <a:rPr lang="en-GB" sz="1250">
                <a:solidFill>
                  <a:srgbClr val="000000"/>
                </a:solidFill>
                <a:latin typeface="Raleway"/>
                <a:ea typeface="Raleway"/>
                <a:cs typeface="Raleway"/>
                <a:sym typeface="Raleway"/>
              </a:rPr>
              <a:t> Here, an auto-encoder (AE) was used to decode the original image values,making them similar to the original image, which it the  included as input, thereby effectively utilizing the limited neuroimaging data. Although hybrid approaches have yielded relatively good results, they do not take full advantage of deep learning, which automatically extracts features from large amounts of neuroimaging data. The most commonly used deep learning method in computer vision studies is the CNN</a:t>
            </a:r>
            <a:endParaRPr sz="1250">
              <a:solidFill>
                <a:srgbClr val="000000"/>
              </a:solidFill>
              <a:latin typeface="Raleway"/>
              <a:ea typeface="Raleway"/>
              <a:cs typeface="Raleway"/>
              <a:sym typeface="Raleway"/>
            </a:endParaRPr>
          </a:p>
          <a:p>
            <a:pPr indent="0" lvl="0" marL="0" rtl="0" algn="l">
              <a:spcBef>
                <a:spcPts val="1600"/>
              </a:spcBef>
              <a:spcAft>
                <a:spcPts val="1600"/>
              </a:spcAft>
              <a:buNone/>
            </a:pPr>
            <a:r>
              <a:t/>
            </a:r>
            <a:endParaRPr sz="1250">
              <a:solidFill>
                <a:srgbClr val="000000"/>
              </a:solidFill>
              <a:latin typeface="Raleway"/>
              <a:ea typeface="Raleway"/>
              <a:cs typeface="Raleway"/>
              <a:sym typeface="Raleway"/>
            </a:endParaRPr>
          </a:p>
        </p:txBody>
      </p:sp>
      <p:pic>
        <p:nvPicPr>
          <p:cNvPr id="286" name="Google Shape;286;p30"/>
          <p:cNvPicPr preferRelativeResize="0"/>
          <p:nvPr/>
        </p:nvPicPr>
        <p:blipFill rotWithShape="1">
          <a:blip r:embed="rId3">
            <a:alphaModFix/>
          </a:blip>
          <a:srcRect b="0" l="17195" r="17195" t="0"/>
          <a:stretch/>
        </p:blipFill>
        <p:spPr>
          <a:xfrm>
            <a:off x="5137326" y="1446948"/>
            <a:ext cx="3840000" cy="32922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050">
                <a:solidFill>
                  <a:srgbClr val="000000"/>
                </a:solidFill>
                <a:latin typeface="Arial"/>
                <a:ea typeface="Arial"/>
                <a:cs typeface="Arial"/>
                <a:sym typeface="Arial"/>
              </a:rPr>
              <a:t>Normalization Phase</a:t>
            </a:r>
            <a:endParaRPr sz="3300"/>
          </a:p>
          <a:p>
            <a:pPr indent="0" lvl="0" marL="0" rtl="0" algn="l">
              <a:spcBef>
                <a:spcPts val="1600"/>
              </a:spcBef>
              <a:spcAft>
                <a:spcPts val="0"/>
              </a:spcAft>
              <a:buNone/>
            </a:pPr>
            <a:r>
              <a:rPr b="0" lang="en-GB">
                <a:latin typeface="Lato"/>
                <a:ea typeface="Lato"/>
                <a:cs typeface="Lato"/>
                <a:sym typeface="Lato"/>
              </a:rPr>
              <a:t>03</a:t>
            </a:r>
            <a:endParaRPr b="0">
              <a:latin typeface="Lato"/>
              <a:ea typeface="Lato"/>
              <a:cs typeface="Lato"/>
              <a:sym typeface="Lato"/>
            </a:endParaRPr>
          </a:p>
        </p:txBody>
      </p:sp>
      <p:sp>
        <p:nvSpPr>
          <p:cNvPr id="292" name="Google Shape;292;p31"/>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350">
                <a:solidFill>
                  <a:srgbClr val="000000"/>
                </a:solidFill>
                <a:latin typeface="Raleway Light"/>
                <a:ea typeface="Raleway Light"/>
                <a:cs typeface="Raleway Light"/>
                <a:sym typeface="Raleway Light"/>
              </a:rPr>
              <a:t> Divide the data by 255.0</a:t>
            </a:r>
            <a:endParaRPr sz="1350">
              <a:solidFill>
                <a:srgbClr val="000000"/>
              </a:solidFill>
              <a:latin typeface="Raleway Light"/>
              <a:ea typeface="Raleway Light"/>
              <a:cs typeface="Raleway Light"/>
              <a:sym typeface="Raleway Light"/>
            </a:endParaRPr>
          </a:p>
        </p:txBody>
      </p:sp>
      <p:pic>
        <p:nvPicPr>
          <p:cNvPr id="293" name="Google Shape;293;p31"/>
          <p:cNvPicPr preferRelativeResize="0"/>
          <p:nvPr/>
        </p:nvPicPr>
        <p:blipFill rotWithShape="1">
          <a:blip r:embed="rId3">
            <a:alphaModFix/>
          </a:blip>
          <a:srcRect b="0" l="11143" r="11143" t="0"/>
          <a:stretch/>
        </p:blipFill>
        <p:spPr>
          <a:xfrm>
            <a:off x="5137326" y="1446948"/>
            <a:ext cx="3840000" cy="32922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250">
                <a:solidFill>
                  <a:srgbClr val="000000"/>
                </a:solidFill>
                <a:latin typeface="Arial"/>
                <a:ea typeface="Arial"/>
                <a:cs typeface="Arial"/>
                <a:sym typeface="Arial"/>
              </a:rPr>
              <a:t>Training</a:t>
            </a:r>
            <a:r>
              <a:rPr b="0" lang="en-GB" sz="2250">
                <a:solidFill>
                  <a:srgbClr val="000000"/>
                </a:solidFill>
                <a:latin typeface="Arial"/>
                <a:ea typeface="Arial"/>
                <a:cs typeface="Arial"/>
                <a:sym typeface="Arial"/>
              </a:rPr>
              <a:t> Phase </a:t>
            </a:r>
            <a:endParaRPr b="0" sz="2050">
              <a:solidFill>
                <a:srgbClr val="000000"/>
              </a:solidFill>
              <a:latin typeface="Arial"/>
              <a:ea typeface="Arial"/>
              <a:cs typeface="Arial"/>
              <a:sym typeface="Arial"/>
            </a:endParaRPr>
          </a:p>
          <a:p>
            <a:pPr indent="0" lvl="0" marL="0" rtl="0" algn="l">
              <a:spcBef>
                <a:spcPts val="1600"/>
              </a:spcBef>
              <a:spcAft>
                <a:spcPts val="0"/>
              </a:spcAft>
              <a:buNone/>
            </a:pPr>
            <a:r>
              <a:rPr b="0" lang="en-GB">
                <a:latin typeface="Lato"/>
                <a:ea typeface="Lato"/>
                <a:cs typeface="Lato"/>
                <a:sym typeface="Lato"/>
              </a:rPr>
              <a:t>04</a:t>
            </a:r>
            <a:endParaRPr b="0">
              <a:latin typeface="Lato"/>
              <a:ea typeface="Lato"/>
              <a:cs typeface="Lato"/>
              <a:sym typeface="Lato"/>
            </a:endParaRPr>
          </a:p>
        </p:txBody>
      </p:sp>
      <p:sp>
        <p:nvSpPr>
          <p:cNvPr id="299" name="Google Shape;299;p32"/>
          <p:cNvSpPr txBox="1"/>
          <p:nvPr>
            <p:ph idx="1" type="body"/>
          </p:nvPr>
        </p:nvSpPr>
        <p:spPr>
          <a:xfrm>
            <a:off x="730725" y="2353050"/>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000000"/>
                </a:solidFill>
                <a:latin typeface="Raleway Light"/>
                <a:ea typeface="Raleway Light"/>
                <a:cs typeface="Raleway Light"/>
                <a:sym typeface="Raleway Light"/>
              </a:rPr>
              <a:t>For the performance evaluation for Alzheimer’s classification, four transfer learning-based models were trained with the same architecture,</a:t>
            </a:r>
            <a:endParaRPr sz="1250">
              <a:solidFill>
                <a:srgbClr val="000000"/>
              </a:solidFill>
              <a:latin typeface="Raleway Light"/>
              <a:ea typeface="Raleway Light"/>
              <a:cs typeface="Raleway Light"/>
              <a:sym typeface="Raleway Light"/>
            </a:endParaRPr>
          </a:p>
          <a:p>
            <a:pPr indent="0" lvl="0" marL="0" rtl="0" algn="l">
              <a:spcBef>
                <a:spcPts val="1600"/>
              </a:spcBef>
              <a:spcAft>
                <a:spcPts val="1600"/>
              </a:spcAft>
              <a:buNone/>
            </a:pPr>
            <a:r>
              <a:rPr lang="en-GB" sz="1250">
                <a:solidFill>
                  <a:srgbClr val="000000"/>
                </a:solidFill>
                <a:latin typeface="Raleway Light"/>
                <a:ea typeface="Raleway Light"/>
                <a:cs typeface="Raleway Light"/>
                <a:sym typeface="Raleway Light"/>
              </a:rPr>
              <a:t> The first model was trained without using the feature of transfer learning and was provided with the images without augmentation. The second one was again trained without the feature of transfer learning but was provided with augmented MRIs. The next two models were used with the feature of transfer learning and were trained on only original MRIs and augmented MRIs, respectively.</a:t>
            </a:r>
            <a:endParaRPr sz="1350">
              <a:solidFill>
                <a:srgbClr val="000000"/>
              </a:solidFill>
              <a:latin typeface="Raleway Light"/>
              <a:ea typeface="Raleway Light"/>
              <a:cs typeface="Raleway Light"/>
              <a:sym typeface="Raleway Light"/>
            </a:endParaRPr>
          </a:p>
        </p:txBody>
      </p:sp>
      <p:pic>
        <p:nvPicPr>
          <p:cNvPr id="300" name="Google Shape;300;p32"/>
          <p:cNvPicPr preferRelativeResize="0"/>
          <p:nvPr/>
        </p:nvPicPr>
        <p:blipFill rotWithShape="1">
          <a:blip r:embed="rId3">
            <a:alphaModFix/>
          </a:blip>
          <a:srcRect b="0" l="11143" r="11143" t="0"/>
          <a:stretch/>
        </p:blipFill>
        <p:spPr>
          <a:xfrm>
            <a:off x="5137326" y="1446948"/>
            <a:ext cx="3840000" cy="32922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250">
                <a:solidFill>
                  <a:srgbClr val="000000"/>
                </a:solidFill>
                <a:latin typeface="Arial"/>
                <a:ea typeface="Arial"/>
                <a:cs typeface="Arial"/>
                <a:sym typeface="Arial"/>
              </a:rPr>
              <a:t>Training Phase </a:t>
            </a:r>
            <a:endParaRPr b="0" sz="2050">
              <a:solidFill>
                <a:srgbClr val="000000"/>
              </a:solidFill>
              <a:latin typeface="Arial"/>
              <a:ea typeface="Arial"/>
              <a:cs typeface="Arial"/>
              <a:sym typeface="Arial"/>
            </a:endParaRPr>
          </a:p>
          <a:p>
            <a:pPr indent="0" lvl="0" marL="0" rtl="0" algn="l">
              <a:spcBef>
                <a:spcPts val="1600"/>
              </a:spcBef>
              <a:spcAft>
                <a:spcPts val="0"/>
              </a:spcAft>
              <a:buNone/>
            </a:pPr>
            <a:r>
              <a:rPr b="0" lang="en-GB">
                <a:latin typeface="Lato"/>
                <a:ea typeface="Lato"/>
                <a:cs typeface="Lato"/>
                <a:sym typeface="Lato"/>
              </a:rPr>
              <a:t>04</a:t>
            </a:r>
            <a:endParaRPr b="0">
              <a:latin typeface="Lato"/>
              <a:ea typeface="Lato"/>
              <a:cs typeface="Lato"/>
              <a:sym typeface="Lato"/>
            </a:endParaRPr>
          </a:p>
        </p:txBody>
      </p:sp>
      <p:sp>
        <p:nvSpPr>
          <p:cNvPr id="306" name="Google Shape;306;p33"/>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000000"/>
                </a:solidFill>
                <a:latin typeface="Raleway Light"/>
                <a:ea typeface="Raleway Light"/>
                <a:cs typeface="Raleway Light"/>
                <a:sym typeface="Raleway Light"/>
              </a:rPr>
              <a:t>Gray matter (GM) images, as shown in Figure 11, were provided to the models for training. Three views of these MRIs, i.e., axial, coronal, and sagittal, were considered for training the models and, in total, 6400 images from each category, i.e., AD, NC, MCI, and LMCI, were used. In two steps, the data were divided into training, validation, and testing Sets. </a:t>
            </a:r>
            <a:endParaRPr sz="1250">
              <a:solidFill>
                <a:srgbClr val="000000"/>
              </a:solidFill>
              <a:latin typeface="Raleway Light"/>
              <a:ea typeface="Raleway Light"/>
              <a:cs typeface="Raleway Light"/>
              <a:sym typeface="Raleway Light"/>
            </a:endParaRPr>
          </a:p>
          <a:p>
            <a:pPr indent="0" lvl="0" marL="0" rtl="0" algn="l">
              <a:spcBef>
                <a:spcPts val="1600"/>
              </a:spcBef>
              <a:spcAft>
                <a:spcPts val="1600"/>
              </a:spcAft>
              <a:buNone/>
            </a:pPr>
            <a:r>
              <a:t/>
            </a:r>
            <a:endParaRPr sz="1350">
              <a:solidFill>
                <a:srgbClr val="000000"/>
              </a:solidFill>
              <a:latin typeface="Raleway Light"/>
              <a:ea typeface="Raleway Light"/>
              <a:cs typeface="Raleway Light"/>
              <a:sym typeface="Raleway Light"/>
            </a:endParaRPr>
          </a:p>
        </p:txBody>
      </p:sp>
      <p:pic>
        <p:nvPicPr>
          <p:cNvPr id="307" name="Google Shape;307;p33"/>
          <p:cNvPicPr preferRelativeResize="0"/>
          <p:nvPr/>
        </p:nvPicPr>
        <p:blipFill rotWithShape="1">
          <a:blip r:embed="rId3">
            <a:alphaModFix/>
          </a:blip>
          <a:srcRect b="0" l="11143" r="11143" t="0"/>
          <a:stretch/>
        </p:blipFill>
        <p:spPr>
          <a:xfrm>
            <a:off x="5137326" y="1446948"/>
            <a:ext cx="3840000" cy="32922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250">
                <a:solidFill>
                  <a:srgbClr val="000000"/>
                </a:solidFill>
                <a:latin typeface="Arial"/>
                <a:ea typeface="Arial"/>
                <a:cs typeface="Arial"/>
                <a:sym typeface="Arial"/>
              </a:rPr>
              <a:t>Training Phase </a:t>
            </a:r>
            <a:endParaRPr b="0" sz="2050">
              <a:solidFill>
                <a:srgbClr val="000000"/>
              </a:solidFill>
              <a:latin typeface="Arial"/>
              <a:ea typeface="Arial"/>
              <a:cs typeface="Arial"/>
              <a:sym typeface="Arial"/>
            </a:endParaRPr>
          </a:p>
          <a:p>
            <a:pPr indent="0" lvl="0" marL="0" rtl="0" algn="l">
              <a:spcBef>
                <a:spcPts val="1600"/>
              </a:spcBef>
              <a:spcAft>
                <a:spcPts val="0"/>
              </a:spcAft>
              <a:buNone/>
            </a:pPr>
            <a:r>
              <a:rPr b="0" lang="en-GB">
                <a:latin typeface="Lato"/>
                <a:ea typeface="Lato"/>
                <a:cs typeface="Lato"/>
                <a:sym typeface="Lato"/>
              </a:rPr>
              <a:t>04</a:t>
            </a:r>
            <a:endParaRPr b="0">
              <a:latin typeface="Lato"/>
              <a:ea typeface="Lato"/>
              <a:cs typeface="Lato"/>
              <a:sym typeface="Lato"/>
            </a:endParaRPr>
          </a:p>
        </p:txBody>
      </p:sp>
      <p:sp>
        <p:nvSpPr>
          <p:cNvPr id="313" name="Google Shape;313;p3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000000"/>
                </a:solidFill>
                <a:latin typeface="Raleway Light"/>
                <a:ea typeface="Raleway Light"/>
                <a:cs typeface="Raleway Light"/>
                <a:sym typeface="Raleway Light"/>
              </a:rPr>
              <a:t> In the first step, 20% of the data were split and separated for testing.</a:t>
            </a:r>
            <a:endParaRPr sz="1250">
              <a:solidFill>
                <a:srgbClr val="000000"/>
              </a:solidFill>
              <a:latin typeface="Raleway Light"/>
              <a:ea typeface="Raleway Light"/>
              <a:cs typeface="Raleway Light"/>
              <a:sym typeface="Raleway Light"/>
            </a:endParaRPr>
          </a:p>
          <a:p>
            <a:pPr indent="0" lvl="0" marL="0" rtl="0" algn="l">
              <a:spcBef>
                <a:spcPts val="1600"/>
              </a:spcBef>
              <a:spcAft>
                <a:spcPts val="1600"/>
              </a:spcAft>
              <a:buNone/>
            </a:pPr>
            <a:r>
              <a:rPr lang="en-GB" sz="1250">
                <a:solidFill>
                  <a:srgbClr val="000000"/>
                </a:solidFill>
                <a:latin typeface="Raleway Light"/>
                <a:ea typeface="Raleway Light"/>
                <a:cs typeface="Raleway Light"/>
                <a:sym typeface="Raleway Light"/>
              </a:rPr>
              <a:t>The remain-ing 80% of the data were further divided into 60%training and 20% validation sets  </a:t>
            </a:r>
            <a:endParaRPr sz="1350">
              <a:solidFill>
                <a:srgbClr val="000000"/>
              </a:solidFill>
              <a:latin typeface="Raleway Light"/>
              <a:ea typeface="Raleway Light"/>
              <a:cs typeface="Raleway Light"/>
              <a:sym typeface="Raleway Light"/>
            </a:endParaRPr>
          </a:p>
        </p:txBody>
      </p:sp>
      <p:pic>
        <p:nvPicPr>
          <p:cNvPr id="314" name="Google Shape;314;p34"/>
          <p:cNvPicPr preferRelativeResize="0"/>
          <p:nvPr/>
        </p:nvPicPr>
        <p:blipFill>
          <a:blip r:embed="rId3">
            <a:alphaModFix/>
          </a:blip>
          <a:stretch>
            <a:fillRect/>
          </a:stretch>
        </p:blipFill>
        <p:spPr>
          <a:xfrm>
            <a:off x="4614625" y="2259700"/>
            <a:ext cx="4572000" cy="1591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538725" y="1318650"/>
            <a:ext cx="4412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250">
                <a:solidFill>
                  <a:srgbClr val="000000"/>
                </a:solidFill>
                <a:latin typeface="Arial"/>
                <a:ea typeface="Arial"/>
                <a:cs typeface="Arial"/>
                <a:sym typeface="Arial"/>
              </a:rPr>
              <a:t>Evaluation and prediction</a:t>
            </a:r>
            <a:r>
              <a:rPr b="0" lang="en-GB" sz="2250">
                <a:solidFill>
                  <a:srgbClr val="000000"/>
                </a:solidFill>
                <a:latin typeface="Arial"/>
                <a:ea typeface="Arial"/>
                <a:cs typeface="Arial"/>
                <a:sym typeface="Arial"/>
              </a:rPr>
              <a:t> Phase </a:t>
            </a:r>
            <a:endParaRPr b="0" sz="2050">
              <a:solidFill>
                <a:srgbClr val="000000"/>
              </a:solidFill>
              <a:latin typeface="Arial"/>
              <a:ea typeface="Arial"/>
              <a:cs typeface="Arial"/>
              <a:sym typeface="Arial"/>
            </a:endParaRPr>
          </a:p>
          <a:p>
            <a:pPr indent="0" lvl="0" marL="0" rtl="0" algn="l">
              <a:spcBef>
                <a:spcPts val="1600"/>
              </a:spcBef>
              <a:spcAft>
                <a:spcPts val="0"/>
              </a:spcAft>
              <a:buNone/>
            </a:pPr>
            <a:r>
              <a:rPr b="0" lang="en-GB">
                <a:latin typeface="Lato"/>
                <a:ea typeface="Lato"/>
                <a:cs typeface="Lato"/>
                <a:sym typeface="Lato"/>
              </a:rPr>
              <a:t>05</a:t>
            </a:r>
            <a:endParaRPr b="0">
              <a:latin typeface="Lato"/>
              <a:ea typeface="Lato"/>
              <a:cs typeface="Lato"/>
              <a:sym typeface="Lato"/>
            </a:endParaRPr>
          </a:p>
        </p:txBody>
      </p:sp>
      <p:sp>
        <p:nvSpPr>
          <p:cNvPr id="320" name="Google Shape;320;p35"/>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000000"/>
                </a:solidFill>
                <a:latin typeface="Raleway Light"/>
                <a:ea typeface="Raleway Light"/>
                <a:cs typeface="Raleway Light"/>
                <a:sym typeface="Raleway Light"/>
              </a:rPr>
              <a:t>Evaluation is a process during development of the model to check whether the model is best fit for the given problem and corresponding data. Keras model provides a function, evaluate which does the evaluation of the model</a:t>
            </a:r>
            <a:endParaRPr sz="1250">
              <a:solidFill>
                <a:srgbClr val="000000"/>
              </a:solidFill>
              <a:latin typeface="Raleway Light"/>
              <a:ea typeface="Raleway Light"/>
              <a:cs typeface="Raleway Light"/>
              <a:sym typeface="Raleway Light"/>
            </a:endParaRPr>
          </a:p>
          <a:p>
            <a:pPr indent="0" lvl="0" marL="0" rtl="0" algn="l">
              <a:spcBef>
                <a:spcPts val="1600"/>
              </a:spcBef>
              <a:spcAft>
                <a:spcPts val="0"/>
              </a:spcAft>
              <a:buNone/>
            </a:pPr>
            <a:r>
              <a:rPr i="1" lang="en-GB" sz="1100">
                <a:solidFill>
                  <a:srgbClr val="000000"/>
                </a:solidFill>
                <a:latin typeface="Raleway Light"/>
                <a:ea typeface="Raleway Light"/>
                <a:cs typeface="Raleway Light"/>
                <a:sym typeface="Raleway Light"/>
              </a:rPr>
              <a:t>Prediction</a:t>
            </a:r>
            <a:r>
              <a:rPr lang="en-GB" sz="1100">
                <a:solidFill>
                  <a:srgbClr val="000000"/>
                </a:solidFill>
                <a:latin typeface="Raleway Light"/>
                <a:ea typeface="Raleway Light"/>
                <a:cs typeface="Raleway Light"/>
                <a:sym typeface="Raleway Light"/>
              </a:rPr>
              <a:t> is the final step and our expected outcome of the model generation. Keras provides a method, </a:t>
            </a:r>
            <a:r>
              <a:rPr i="1" lang="en-GB" sz="1100">
                <a:solidFill>
                  <a:srgbClr val="000000"/>
                </a:solidFill>
                <a:latin typeface="Raleway Light"/>
                <a:ea typeface="Raleway Light"/>
                <a:cs typeface="Raleway Light"/>
                <a:sym typeface="Raleway Light"/>
              </a:rPr>
              <a:t>predict</a:t>
            </a:r>
            <a:r>
              <a:rPr lang="en-GB" sz="1100">
                <a:solidFill>
                  <a:srgbClr val="000000"/>
                </a:solidFill>
                <a:latin typeface="Raleway Light"/>
                <a:ea typeface="Raleway Light"/>
                <a:cs typeface="Raleway Light"/>
                <a:sym typeface="Raleway Light"/>
              </a:rPr>
              <a:t> to get the prediction of the trained model.</a:t>
            </a:r>
            <a:endParaRPr sz="1250">
              <a:solidFill>
                <a:srgbClr val="000000"/>
              </a:solidFill>
              <a:latin typeface="Raleway Light"/>
              <a:ea typeface="Raleway Light"/>
              <a:cs typeface="Raleway Light"/>
              <a:sym typeface="Raleway Light"/>
            </a:endParaRPr>
          </a:p>
          <a:p>
            <a:pPr indent="0" lvl="0" marL="0" rtl="0" algn="l">
              <a:spcBef>
                <a:spcPts val="1600"/>
              </a:spcBef>
              <a:spcAft>
                <a:spcPts val="1600"/>
              </a:spcAft>
              <a:buNone/>
            </a:pPr>
            <a:r>
              <a:t/>
            </a:r>
            <a:endParaRPr sz="1350">
              <a:solidFill>
                <a:srgbClr val="000000"/>
              </a:solidFill>
              <a:latin typeface="Raleway Light"/>
              <a:ea typeface="Raleway Light"/>
              <a:cs typeface="Raleway Light"/>
              <a:sym typeface="Raleway Light"/>
            </a:endParaRPr>
          </a:p>
        </p:txBody>
      </p:sp>
      <p:pic>
        <p:nvPicPr>
          <p:cNvPr id="321" name="Google Shape;321;p35"/>
          <p:cNvPicPr preferRelativeResize="0"/>
          <p:nvPr/>
        </p:nvPicPr>
        <p:blipFill rotWithShape="1">
          <a:blip r:embed="rId3">
            <a:alphaModFix/>
          </a:blip>
          <a:srcRect b="0" l="8270" r="8270" t="0"/>
          <a:stretch/>
        </p:blipFill>
        <p:spPr>
          <a:xfrm>
            <a:off x="4874200" y="1883050"/>
            <a:ext cx="4181400" cy="28629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250">
                <a:solidFill>
                  <a:srgbClr val="000000"/>
                </a:solidFill>
                <a:latin typeface="Arial"/>
                <a:ea typeface="Arial"/>
                <a:cs typeface="Arial"/>
                <a:sym typeface="Arial"/>
              </a:rPr>
              <a:t>Testing Phase </a:t>
            </a:r>
            <a:endParaRPr b="0" sz="2050">
              <a:solidFill>
                <a:srgbClr val="000000"/>
              </a:solidFill>
              <a:latin typeface="Arial"/>
              <a:ea typeface="Arial"/>
              <a:cs typeface="Arial"/>
              <a:sym typeface="Arial"/>
            </a:endParaRPr>
          </a:p>
          <a:p>
            <a:pPr indent="0" lvl="0" marL="0" rtl="0" algn="l">
              <a:spcBef>
                <a:spcPts val="1600"/>
              </a:spcBef>
              <a:spcAft>
                <a:spcPts val="0"/>
              </a:spcAft>
              <a:buNone/>
            </a:pPr>
            <a:r>
              <a:rPr b="0" lang="en-GB">
                <a:latin typeface="Lato"/>
                <a:ea typeface="Lato"/>
                <a:cs typeface="Lato"/>
                <a:sym typeface="Lato"/>
              </a:rPr>
              <a:t>06</a:t>
            </a:r>
            <a:endParaRPr b="0">
              <a:latin typeface="Lato"/>
              <a:ea typeface="Lato"/>
              <a:cs typeface="Lato"/>
              <a:sym typeface="Lato"/>
            </a:endParaRPr>
          </a:p>
        </p:txBody>
      </p:sp>
      <p:sp>
        <p:nvSpPr>
          <p:cNvPr id="327" name="Google Shape;327;p36"/>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000000"/>
                </a:solidFill>
                <a:latin typeface="Raleway Light"/>
                <a:ea typeface="Raleway Light"/>
                <a:cs typeface="Raleway Light"/>
                <a:sym typeface="Raleway Light"/>
              </a:rPr>
              <a:t> A classification model assigns to each entity the outcome it considers to be the most appropriate. The outcome is the predicted value that is determined by the classification model.</a:t>
            </a:r>
            <a:endParaRPr sz="1250">
              <a:solidFill>
                <a:srgbClr val="000000"/>
              </a:solidFill>
              <a:latin typeface="Raleway Light"/>
              <a:ea typeface="Raleway Light"/>
              <a:cs typeface="Raleway Light"/>
              <a:sym typeface="Raleway Light"/>
            </a:endParaRPr>
          </a:p>
          <a:p>
            <a:pPr indent="0" lvl="0" marL="0" rtl="0" algn="l">
              <a:spcBef>
                <a:spcPts val="1600"/>
              </a:spcBef>
              <a:spcAft>
                <a:spcPts val="0"/>
              </a:spcAft>
              <a:buNone/>
            </a:pPr>
            <a:r>
              <a:rPr lang="en-GB" sz="1250">
                <a:solidFill>
                  <a:srgbClr val="000000"/>
                </a:solidFill>
                <a:latin typeface="Raleway Light"/>
                <a:ea typeface="Raleway Light"/>
                <a:cs typeface="Raleway Light"/>
                <a:sym typeface="Raleway Light"/>
              </a:rPr>
              <a:t>The predicted value for the outcome can differ from the actual value of the outcome because a classification model is almost never perfect. The main reason for this is that the reality is much more complex than its representation in a mining model</a:t>
            </a:r>
            <a:endParaRPr sz="1250">
              <a:solidFill>
                <a:srgbClr val="000000"/>
              </a:solidFill>
              <a:latin typeface="Raleway Light"/>
              <a:ea typeface="Raleway Light"/>
              <a:cs typeface="Raleway Light"/>
              <a:sym typeface="Raleway Light"/>
            </a:endParaRPr>
          </a:p>
          <a:p>
            <a:pPr indent="0" lvl="0" marL="0" rtl="0" algn="l">
              <a:spcBef>
                <a:spcPts val="1600"/>
              </a:spcBef>
              <a:spcAft>
                <a:spcPts val="1600"/>
              </a:spcAft>
              <a:buNone/>
            </a:pPr>
            <a:r>
              <a:t/>
            </a:r>
            <a:endParaRPr sz="1350">
              <a:solidFill>
                <a:srgbClr val="000000"/>
              </a:solidFill>
              <a:latin typeface="Raleway Light"/>
              <a:ea typeface="Raleway Light"/>
              <a:cs typeface="Raleway Light"/>
              <a:sym typeface="Raleway Light"/>
            </a:endParaRPr>
          </a:p>
        </p:txBody>
      </p:sp>
      <p:pic>
        <p:nvPicPr>
          <p:cNvPr id="328" name="Google Shape;328;p36"/>
          <p:cNvPicPr preferRelativeResize="0"/>
          <p:nvPr/>
        </p:nvPicPr>
        <p:blipFill rotWithShape="1">
          <a:blip r:embed="rId3">
            <a:alphaModFix/>
          </a:blip>
          <a:srcRect b="0" l="21118" r="21118" t="0"/>
          <a:stretch/>
        </p:blipFill>
        <p:spPr>
          <a:xfrm>
            <a:off x="5258950" y="1588050"/>
            <a:ext cx="3462000" cy="30771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sp>
        <p:nvSpPr>
          <p:cNvPr id="181" name="Google Shape;181;p19"/>
          <p:cNvSpPr txBox="1"/>
          <p:nvPr>
            <p:ph type="title"/>
          </p:nvPr>
        </p:nvSpPr>
        <p:spPr>
          <a:xfrm>
            <a:off x="584500" y="14628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182" name="Google Shape;182;p19"/>
          <p:cNvSpPr txBox="1"/>
          <p:nvPr/>
        </p:nvSpPr>
        <p:spPr>
          <a:xfrm>
            <a:off x="750549" y="3753200"/>
            <a:ext cx="26943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aleway Light"/>
                <a:ea typeface="Raleway Light"/>
                <a:cs typeface="Raleway Light"/>
                <a:sym typeface="Raleway Light"/>
              </a:rPr>
              <a:t>the Dataset employed</a:t>
            </a:r>
            <a:endParaRPr sz="1300">
              <a:solidFill>
                <a:schemeClr val="lt1"/>
              </a:solidFill>
              <a:latin typeface="Raleway Light"/>
              <a:ea typeface="Raleway Light"/>
              <a:cs typeface="Raleway Light"/>
              <a:sym typeface="Raleway Light"/>
            </a:endParaRPr>
          </a:p>
        </p:txBody>
      </p:sp>
      <p:sp>
        <p:nvSpPr>
          <p:cNvPr id="183" name="Google Shape;183;p19"/>
          <p:cNvSpPr txBox="1"/>
          <p:nvPr/>
        </p:nvSpPr>
        <p:spPr>
          <a:xfrm>
            <a:off x="6325857" y="2379057"/>
            <a:ext cx="16347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aleway Light"/>
                <a:ea typeface="Raleway Light"/>
                <a:cs typeface="Raleway Light"/>
                <a:sym typeface="Raleway Light"/>
              </a:rPr>
              <a:t>Introduction</a:t>
            </a:r>
            <a:endParaRPr sz="1300">
              <a:solidFill>
                <a:schemeClr val="lt1"/>
              </a:solidFill>
              <a:latin typeface="Raleway Light"/>
              <a:ea typeface="Raleway Light"/>
              <a:cs typeface="Raleway Light"/>
              <a:sym typeface="Raleway Light"/>
            </a:endParaRPr>
          </a:p>
        </p:txBody>
      </p:sp>
      <p:sp>
        <p:nvSpPr>
          <p:cNvPr id="184" name="Google Shape;184;p19"/>
          <p:cNvSpPr txBox="1"/>
          <p:nvPr/>
        </p:nvSpPr>
        <p:spPr>
          <a:xfrm>
            <a:off x="2917350" y="3066125"/>
            <a:ext cx="33093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aleway Light"/>
                <a:ea typeface="Raleway Light"/>
                <a:cs typeface="Raleway Light"/>
                <a:sym typeface="Raleway Light"/>
              </a:rPr>
              <a:t>str</a:t>
            </a:r>
            <a:r>
              <a:rPr lang="en-GB" sz="1200">
                <a:solidFill>
                  <a:schemeClr val="lt1"/>
                </a:solidFill>
                <a:latin typeface="Raleway Medium"/>
                <a:ea typeface="Raleway Medium"/>
                <a:cs typeface="Raleway Medium"/>
                <a:sym typeface="Raleway Medium"/>
              </a:rPr>
              <a:t>ucture of </a:t>
            </a:r>
            <a:r>
              <a:rPr lang="en-GB" sz="1200">
                <a:solidFill>
                  <a:schemeClr val="lt1"/>
                </a:solidFill>
                <a:latin typeface="Raleway SemiBold"/>
                <a:ea typeface="Raleway SemiBold"/>
                <a:cs typeface="Raleway SemiBold"/>
                <a:sym typeface="Raleway SemiBold"/>
              </a:rPr>
              <a:t>Alzheimer Disease</a:t>
            </a:r>
            <a:r>
              <a:rPr lang="en-GB" sz="1200">
                <a:solidFill>
                  <a:schemeClr val="lt1"/>
                </a:solidFill>
                <a:latin typeface="Raleway Medium"/>
                <a:ea typeface="Raleway Medium"/>
                <a:cs typeface="Raleway Medium"/>
                <a:sym typeface="Raleway Medium"/>
              </a:rPr>
              <a:t> System</a:t>
            </a:r>
            <a:endParaRPr sz="4700">
              <a:solidFill>
                <a:schemeClr val="lt1"/>
              </a:solidFill>
              <a:latin typeface="Raleway"/>
              <a:ea typeface="Raleway"/>
              <a:cs typeface="Raleway"/>
              <a:sym typeface="Raleway"/>
            </a:endParaRPr>
          </a:p>
          <a:p>
            <a:pPr indent="0" lvl="0" marL="0" rtl="0" algn="ctr">
              <a:spcBef>
                <a:spcPts val="0"/>
              </a:spcBef>
              <a:spcAft>
                <a:spcPts val="0"/>
              </a:spcAft>
              <a:buNone/>
            </a:pPr>
            <a:r>
              <a:t/>
            </a:r>
            <a:endParaRPr sz="1300">
              <a:solidFill>
                <a:schemeClr val="lt1"/>
              </a:solidFill>
              <a:latin typeface="Raleway Light"/>
              <a:ea typeface="Raleway Light"/>
              <a:cs typeface="Raleway Light"/>
              <a:sym typeface="Raleway Light"/>
            </a:endParaRPr>
          </a:p>
        </p:txBody>
      </p:sp>
      <p:sp>
        <p:nvSpPr>
          <p:cNvPr id="185" name="Google Shape;185;p19"/>
          <p:cNvSpPr txBox="1"/>
          <p:nvPr/>
        </p:nvSpPr>
        <p:spPr>
          <a:xfrm>
            <a:off x="5546051" y="3826525"/>
            <a:ext cx="29532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aleway Light"/>
                <a:ea typeface="Raleway Light"/>
                <a:cs typeface="Raleway Light"/>
                <a:sym typeface="Raleway Light"/>
              </a:rPr>
              <a:t>Details of the algorithm</a:t>
            </a:r>
            <a:endParaRPr sz="1300">
              <a:solidFill>
                <a:schemeClr val="lt1"/>
              </a:solidFill>
              <a:latin typeface="Raleway Light"/>
              <a:ea typeface="Raleway Light"/>
              <a:cs typeface="Raleway Light"/>
              <a:sym typeface="Raleway Light"/>
            </a:endParaRPr>
          </a:p>
        </p:txBody>
      </p:sp>
      <p:sp>
        <p:nvSpPr>
          <p:cNvPr id="186" name="Google Shape;186;p19"/>
          <p:cNvSpPr txBox="1"/>
          <p:nvPr/>
        </p:nvSpPr>
        <p:spPr>
          <a:xfrm>
            <a:off x="584500" y="2379050"/>
            <a:ext cx="30264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aleway Light"/>
                <a:ea typeface="Raleway Light"/>
                <a:cs typeface="Raleway Light"/>
                <a:sym typeface="Raleway Light"/>
              </a:rPr>
              <a:t>Project Main idea</a:t>
            </a:r>
            <a:endParaRPr sz="1300">
              <a:solidFill>
                <a:schemeClr val="lt1"/>
              </a:solidFill>
              <a:latin typeface="Raleway Light"/>
              <a:ea typeface="Raleway Light"/>
              <a:cs typeface="Raleway Light"/>
              <a:sym typeface="Raleway Light"/>
            </a:endParaRPr>
          </a:p>
        </p:txBody>
      </p:sp>
      <p:sp>
        <p:nvSpPr>
          <p:cNvPr id="187" name="Google Shape;187;p19"/>
          <p:cNvSpPr txBox="1"/>
          <p:nvPr/>
        </p:nvSpPr>
        <p:spPr>
          <a:xfrm>
            <a:off x="6458535" y="4586919"/>
            <a:ext cx="12411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aleway Light"/>
                <a:ea typeface="Raleway Light"/>
                <a:cs typeface="Raleway Light"/>
                <a:sym typeface="Raleway Light"/>
              </a:rPr>
              <a:t>Team</a:t>
            </a:r>
            <a:endParaRPr sz="1300">
              <a:solidFill>
                <a:schemeClr val="lt1"/>
              </a:solidFill>
              <a:latin typeface="Raleway Light"/>
              <a:ea typeface="Raleway Light"/>
              <a:cs typeface="Raleway Light"/>
              <a:sym typeface="Raleway Light"/>
            </a:endParaRPr>
          </a:p>
        </p:txBody>
      </p:sp>
      <p:sp>
        <p:nvSpPr>
          <p:cNvPr id="188" name="Google Shape;188;p19"/>
          <p:cNvSpPr txBox="1"/>
          <p:nvPr/>
        </p:nvSpPr>
        <p:spPr>
          <a:xfrm>
            <a:off x="3444850" y="2304350"/>
            <a:ext cx="2398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1"/>
                </a:solidFill>
                <a:latin typeface="Raleway Light"/>
                <a:ea typeface="Raleway Light"/>
                <a:cs typeface="Raleway Light"/>
                <a:sym typeface="Raleway Light"/>
              </a:rPr>
              <a:t>Bonus tip</a:t>
            </a:r>
            <a:endParaRPr sz="1300">
              <a:solidFill>
                <a:schemeClr val="lt1"/>
              </a:solidFill>
              <a:latin typeface="Raleway Light"/>
              <a:ea typeface="Raleway Light"/>
              <a:cs typeface="Raleway Light"/>
              <a:sym typeface="Raleway Light"/>
            </a:endParaRPr>
          </a:p>
        </p:txBody>
      </p:sp>
      <p:sp>
        <p:nvSpPr>
          <p:cNvPr id="189" name="Google Shape;189;p19"/>
          <p:cNvSpPr txBox="1"/>
          <p:nvPr/>
        </p:nvSpPr>
        <p:spPr>
          <a:xfrm>
            <a:off x="1477160" y="4700844"/>
            <a:ext cx="12411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aleway Light"/>
                <a:ea typeface="Raleway Light"/>
                <a:cs typeface="Raleway Light"/>
                <a:sym typeface="Raleway Light"/>
              </a:rPr>
              <a:t>plots</a:t>
            </a:r>
            <a:endParaRPr sz="1300">
              <a:solidFill>
                <a:schemeClr val="lt1"/>
              </a:solidFill>
              <a:latin typeface="Raleway Light"/>
              <a:ea typeface="Raleway Light"/>
              <a:cs typeface="Raleway Light"/>
              <a:sym typeface="Raleway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37"/>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700"/>
              <a:t>The Dataset employed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8"/>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The Dataset employed</a:t>
            </a:r>
            <a:endParaRPr sz="2000"/>
          </a:p>
          <a:p>
            <a:pPr indent="0" lvl="0" marL="0" rtl="0" algn="l">
              <a:spcBef>
                <a:spcPts val="0"/>
              </a:spcBef>
              <a:spcAft>
                <a:spcPts val="0"/>
              </a:spcAft>
              <a:buNone/>
            </a:pPr>
            <a:r>
              <a:t/>
            </a:r>
            <a:endParaRPr b="0" sz="2000"/>
          </a:p>
          <a:p>
            <a:pPr indent="0" lvl="0" marL="0" rtl="0" algn="l">
              <a:spcBef>
                <a:spcPts val="1600"/>
              </a:spcBef>
              <a:spcAft>
                <a:spcPts val="0"/>
              </a:spcAft>
              <a:buNone/>
            </a:pPr>
            <a:r>
              <a:t/>
            </a:r>
            <a:endParaRPr b="0" sz="1400"/>
          </a:p>
        </p:txBody>
      </p:sp>
      <p:sp>
        <p:nvSpPr>
          <p:cNvPr id="339" name="Google Shape;339;p38"/>
          <p:cNvSpPr txBox="1"/>
          <p:nvPr>
            <p:ph idx="1" type="body"/>
          </p:nvPr>
        </p:nvSpPr>
        <p:spPr>
          <a:xfrm>
            <a:off x="721225" y="2090888"/>
            <a:ext cx="3745800" cy="10683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The Data is collected from several websites/hospitals/public repositories.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The Dataset is consists of Preprocessed MRI (Magnetic Resonance Imaging) Images.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All the images are resized into 128 x 128 pixels.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The Dataset has four classes of images.</a:t>
            </a:r>
            <a:endParaRPr sz="1100">
              <a:solidFill>
                <a:srgbClr val="000000"/>
              </a:solidFill>
              <a:latin typeface="Lato Light"/>
              <a:ea typeface="Lato Light"/>
              <a:cs typeface="Lato Light"/>
              <a:sym typeface="Lato Light"/>
            </a:endParaRPr>
          </a:p>
          <a:p>
            <a:pPr indent="-298450" lvl="0" marL="457200" rtl="0" algn="l">
              <a:spcBef>
                <a:spcPts val="0"/>
              </a:spcBef>
              <a:spcAft>
                <a:spcPts val="0"/>
              </a:spcAft>
              <a:buClr>
                <a:srgbClr val="000000"/>
              </a:buClr>
              <a:buSzPts val="1100"/>
              <a:buFont typeface="Lato Light"/>
              <a:buChar char="❏"/>
            </a:pPr>
            <a:r>
              <a:rPr lang="en-GB" sz="1100">
                <a:solidFill>
                  <a:srgbClr val="000000"/>
                </a:solidFill>
                <a:latin typeface="Lato Light"/>
                <a:ea typeface="Lato Light"/>
                <a:cs typeface="Lato Light"/>
                <a:sym typeface="Lato Light"/>
              </a:rPr>
              <a:t>The Dataset is consists of total 6400 MRI images.</a:t>
            </a:r>
            <a:br>
              <a:rPr lang="en-GB" sz="1100">
                <a:solidFill>
                  <a:srgbClr val="000000"/>
                </a:solidFill>
                <a:latin typeface="Lato Light"/>
                <a:ea typeface="Lato Light"/>
                <a:cs typeface="Lato Light"/>
                <a:sym typeface="Lato Light"/>
              </a:rPr>
            </a:br>
            <a:r>
              <a:rPr lang="en-GB" sz="1100">
                <a:solidFill>
                  <a:srgbClr val="000000"/>
                </a:solidFill>
                <a:latin typeface="Lato Light"/>
                <a:ea typeface="Lato Light"/>
                <a:cs typeface="Lato Light"/>
                <a:sym typeface="Lato Light"/>
              </a:rPr>
              <a:t> Class - 1: Mild Demented (896 images)</a:t>
            </a:r>
            <a:br>
              <a:rPr lang="en-GB" sz="1100">
                <a:solidFill>
                  <a:srgbClr val="000000"/>
                </a:solidFill>
                <a:latin typeface="Lato Light"/>
                <a:ea typeface="Lato Light"/>
                <a:cs typeface="Lato Light"/>
                <a:sym typeface="Lato Light"/>
              </a:rPr>
            </a:br>
            <a:r>
              <a:rPr lang="en-GB" sz="1100">
                <a:solidFill>
                  <a:srgbClr val="000000"/>
                </a:solidFill>
                <a:latin typeface="Lato Light"/>
                <a:ea typeface="Lato Light"/>
                <a:cs typeface="Lato Light"/>
                <a:sym typeface="Lato Light"/>
              </a:rPr>
              <a:t> Class - 2: Moderate Demented (64 images)</a:t>
            </a:r>
            <a:br>
              <a:rPr lang="en-GB" sz="1100">
                <a:solidFill>
                  <a:srgbClr val="000000"/>
                </a:solidFill>
                <a:latin typeface="Lato Light"/>
                <a:ea typeface="Lato Light"/>
                <a:cs typeface="Lato Light"/>
                <a:sym typeface="Lato Light"/>
              </a:rPr>
            </a:br>
            <a:r>
              <a:rPr lang="en-GB" sz="1100">
                <a:solidFill>
                  <a:srgbClr val="000000"/>
                </a:solidFill>
                <a:latin typeface="Lato Light"/>
                <a:ea typeface="Lato Light"/>
                <a:cs typeface="Lato Light"/>
                <a:sym typeface="Lato Light"/>
              </a:rPr>
              <a:t> Class - 3: Non Demented (3200 images)</a:t>
            </a:r>
            <a:br>
              <a:rPr lang="en-GB" sz="1100">
                <a:solidFill>
                  <a:srgbClr val="000000"/>
                </a:solidFill>
                <a:latin typeface="Lato Light"/>
                <a:ea typeface="Lato Light"/>
                <a:cs typeface="Lato Light"/>
                <a:sym typeface="Lato Light"/>
              </a:rPr>
            </a:br>
            <a:r>
              <a:rPr lang="en-GB" sz="1100">
                <a:solidFill>
                  <a:srgbClr val="000000"/>
                </a:solidFill>
                <a:latin typeface="Lato Light"/>
                <a:ea typeface="Lato Light"/>
                <a:cs typeface="Lato Light"/>
                <a:sym typeface="Lato Light"/>
              </a:rPr>
              <a:t> Class - 4: Very Mild Demented (2240 images)</a:t>
            </a:r>
            <a:r>
              <a:rPr lang="en-GB" sz="1100"/>
              <a:t>                                                </a:t>
            </a:r>
            <a:endParaRPr sz="1100"/>
          </a:p>
          <a:p>
            <a:pPr indent="-298450" lvl="0" marL="457200" rtl="0" algn="l">
              <a:spcBef>
                <a:spcPts val="0"/>
              </a:spcBef>
              <a:spcAft>
                <a:spcPts val="0"/>
              </a:spcAft>
              <a:buSzPts val="1100"/>
              <a:buChar char="❏"/>
            </a:pPr>
            <a:r>
              <a:rPr lang="en-GB" sz="1100"/>
              <a:t>The link: https://www.kaggle.com/datasets/sachinkumar413/alzheimer-mri-dataset</a:t>
            </a:r>
            <a:endParaRPr sz="1100"/>
          </a:p>
          <a:p>
            <a:pPr indent="0" lvl="0" marL="457200" rtl="0" algn="l">
              <a:spcBef>
                <a:spcPts val="0"/>
              </a:spcBef>
              <a:spcAft>
                <a:spcPts val="0"/>
              </a:spcAft>
              <a:buNone/>
            </a:pPr>
            <a:r>
              <a:t/>
            </a:r>
            <a:endParaRPr sz="1100"/>
          </a:p>
        </p:txBody>
      </p:sp>
      <p:sp>
        <p:nvSpPr>
          <p:cNvPr id="340" name="Google Shape;340;p38"/>
          <p:cNvSpPr txBox="1"/>
          <p:nvPr/>
        </p:nvSpPr>
        <p:spPr>
          <a:xfrm>
            <a:off x="5028175" y="2251125"/>
            <a:ext cx="667200" cy="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Googlenet</a:t>
            </a:r>
            <a:endParaRPr sz="700">
              <a:latin typeface="Lato"/>
              <a:ea typeface="Lato"/>
              <a:cs typeface="Lato"/>
              <a:sym typeface="Lato"/>
            </a:endParaRPr>
          </a:p>
        </p:txBody>
      </p:sp>
      <p:sp>
        <p:nvSpPr>
          <p:cNvPr id="341" name="Google Shape;341;p38"/>
          <p:cNvSpPr txBox="1"/>
          <p:nvPr/>
        </p:nvSpPr>
        <p:spPr>
          <a:xfrm>
            <a:off x="7929950" y="2251125"/>
            <a:ext cx="667200" cy="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98.88</a:t>
            </a:r>
            <a:r>
              <a:rPr lang="en-GB" sz="700">
                <a:latin typeface="Lato"/>
                <a:ea typeface="Lato"/>
                <a:cs typeface="Lato"/>
                <a:sym typeface="Lato"/>
              </a:rPr>
              <a:t>%</a:t>
            </a:r>
            <a:endParaRPr b="1" sz="700">
              <a:solidFill>
                <a:srgbClr val="000000"/>
              </a:solidFill>
              <a:latin typeface="Lato"/>
              <a:ea typeface="Lato"/>
              <a:cs typeface="Lato"/>
              <a:sym typeface="Lato"/>
            </a:endParaRPr>
          </a:p>
        </p:txBody>
      </p:sp>
      <p:grpSp>
        <p:nvGrpSpPr>
          <p:cNvPr id="342" name="Google Shape;342;p38"/>
          <p:cNvGrpSpPr/>
          <p:nvPr/>
        </p:nvGrpSpPr>
        <p:grpSpPr>
          <a:xfrm>
            <a:off x="5695364" y="2288378"/>
            <a:ext cx="2234577" cy="162460"/>
            <a:chOff x="1690385" y="3350900"/>
            <a:chExt cx="1823400" cy="82200"/>
          </a:xfrm>
        </p:grpSpPr>
        <p:sp>
          <p:nvSpPr>
            <p:cNvPr id="343" name="Google Shape;343;p38"/>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8"/>
          <p:cNvSpPr txBox="1"/>
          <p:nvPr/>
        </p:nvSpPr>
        <p:spPr>
          <a:xfrm>
            <a:off x="5028175" y="2548879"/>
            <a:ext cx="667200" cy="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Res_Net 18</a:t>
            </a:r>
            <a:endParaRPr sz="700">
              <a:latin typeface="Lato"/>
              <a:ea typeface="Lato"/>
              <a:cs typeface="Lato"/>
              <a:sym typeface="Lato"/>
            </a:endParaRPr>
          </a:p>
        </p:txBody>
      </p:sp>
      <p:sp>
        <p:nvSpPr>
          <p:cNvPr id="346" name="Google Shape;346;p38"/>
          <p:cNvSpPr txBox="1"/>
          <p:nvPr/>
        </p:nvSpPr>
        <p:spPr>
          <a:xfrm>
            <a:off x="7929950" y="2548879"/>
            <a:ext cx="667200" cy="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98.01</a:t>
            </a:r>
            <a:r>
              <a:rPr lang="en-GB" sz="700">
                <a:latin typeface="Lato"/>
                <a:ea typeface="Lato"/>
                <a:cs typeface="Lato"/>
                <a:sym typeface="Lato"/>
              </a:rPr>
              <a:t>%</a:t>
            </a:r>
            <a:endParaRPr b="1" sz="700">
              <a:solidFill>
                <a:srgbClr val="000000"/>
              </a:solidFill>
              <a:latin typeface="Lato"/>
              <a:ea typeface="Lato"/>
              <a:cs typeface="Lato"/>
              <a:sym typeface="Lato"/>
            </a:endParaRPr>
          </a:p>
        </p:txBody>
      </p:sp>
      <p:grpSp>
        <p:nvGrpSpPr>
          <p:cNvPr id="347" name="Google Shape;347;p38"/>
          <p:cNvGrpSpPr/>
          <p:nvPr/>
        </p:nvGrpSpPr>
        <p:grpSpPr>
          <a:xfrm>
            <a:off x="5695454" y="2607624"/>
            <a:ext cx="2179510" cy="162477"/>
            <a:chOff x="1690385" y="3350900"/>
            <a:chExt cx="1823400" cy="82200"/>
          </a:xfrm>
        </p:grpSpPr>
        <p:sp>
          <p:nvSpPr>
            <p:cNvPr id="348" name="Google Shape;348;p38"/>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8"/>
          <p:cNvSpPr txBox="1"/>
          <p:nvPr/>
        </p:nvSpPr>
        <p:spPr>
          <a:xfrm>
            <a:off x="5028175" y="2850327"/>
            <a:ext cx="667200" cy="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Res_Net 150</a:t>
            </a:r>
            <a:endParaRPr sz="700">
              <a:latin typeface="Lato"/>
              <a:ea typeface="Lato"/>
              <a:cs typeface="Lato"/>
              <a:sym typeface="Lato"/>
            </a:endParaRPr>
          </a:p>
        </p:txBody>
      </p:sp>
      <p:sp>
        <p:nvSpPr>
          <p:cNvPr id="351" name="Google Shape;351;p38"/>
          <p:cNvSpPr txBox="1"/>
          <p:nvPr/>
        </p:nvSpPr>
        <p:spPr>
          <a:xfrm>
            <a:off x="7929950" y="2850327"/>
            <a:ext cx="667200" cy="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98.04</a:t>
            </a:r>
            <a:r>
              <a:rPr lang="en-GB" sz="700">
                <a:latin typeface="Lato"/>
                <a:ea typeface="Lato"/>
                <a:cs typeface="Lato"/>
                <a:sym typeface="Lato"/>
              </a:rPr>
              <a:t>%</a:t>
            </a:r>
            <a:endParaRPr b="1" sz="700">
              <a:solidFill>
                <a:srgbClr val="000000"/>
              </a:solidFill>
              <a:latin typeface="Lato"/>
              <a:ea typeface="Lato"/>
              <a:cs typeface="Lato"/>
              <a:sym typeface="Lato"/>
            </a:endParaRPr>
          </a:p>
        </p:txBody>
      </p:sp>
      <p:grpSp>
        <p:nvGrpSpPr>
          <p:cNvPr id="352" name="Google Shape;352;p38"/>
          <p:cNvGrpSpPr/>
          <p:nvPr/>
        </p:nvGrpSpPr>
        <p:grpSpPr>
          <a:xfrm>
            <a:off x="5667914" y="2926868"/>
            <a:ext cx="2234577" cy="162460"/>
            <a:chOff x="1690385" y="3350900"/>
            <a:chExt cx="1823400" cy="82200"/>
          </a:xfrm>
        </p:grpSpPr>
        <p:sp>
          <p:nvSpPr>
            <p:cNvPr id="353" name="Google Shape;353;p38"/>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8"/>
          <p:cNvSpPr txBox="1"/>
          <p:nvPr/>
        </p:nvSpPr>
        <p:spPr>
          <a:xfrm>
            <a:off x="5028175" y="3297068"/>
            <a:ext cx="667200" cy="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C</a:t>
            </a:r>
            <a:r>
              <a:rPr lang="en-GB" sz="700">
                <a:latin typeface="Lato"/>
                <a:ea typeface="Lato"/>
                <a:cs typeface="Lato"/>
                <a:sym typeface="Lato"/>
              </a:rPr>
              <a:t>NN</a:t>
            </a:r>
            <a:endParaRPr sz="700">
              <a:latin typeface="Lato"/>
              <a:ea typeface="Lato"/>
              <a:cs typeface="Lato"/>
              <a:sym typeface="Lato"/>
            </a:endParaRPr>
          </a:p>
        </p:txBody>
      </p:sp>
      <p:sp>
        <p:nvSpPr>
          <p:cNvPr id="356" name="Google Shape;356;p38"/>
          <p:cNvSpPr txBox="1"/>
          <p:nvPr/>
        </p:nvSpPr>
        <p:spPr>
          <a:xfrm>
            <a:off x="7929950" y="3297068"/>
            <a:ext cx="667200" cy="4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97.06</a:t>
            </a:r>
            <a:r>
              <a:rPr lang="en-GB" sz="700">
                <a:latin typeface="Lato"/>
                <a:ea typeface="Lato"/>
                <a:cs typeface="Lato"/>
                <a:sym typeface="Lato"/>
              </a:rPr>
              <a:t>%</a:t>
            </a:r>
            <a:endParaRPr b="1" sz="700">
              <a:solidFill>
                <a:srgbClr val="000000"/>
              </a:solidFill>
              <a:latin typeface="Lato"/>
              <a:ea typeface="Lato"/>
              <a:cs typeface="Lato"/>
              <a:sym typeface="Lato"/>
            </a:endParaRPr>
          </a:p>
        </p:txBody>
      </p:sp>
      <p:grpSp>
        <p:nvGrpSpPr>
          <p:cNvPr id="357" name="Google Shape;357;p38"/>
          <p:cNvGrpSpPr/>
          <p:nvPr/>
        </p:nvGrpSpPr>
        <p:grpSpPr>
          <a:xfrm>
            <a:off x="5667914" y="3297071"/>
            <a:ext cx="2234577" cy="162460"/>
            <a:chOff x="1690385" y="3350900"/>
            <a:chExt cx="1823400" cy="82200"/>
          </a:xfrm>
        </p:grpSpPr>
        <p:sp>
          <p:nvSpPr>
            <p:cNvPr id="358" name="Google Shape;358;p38"/>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8"/>
          <p:cNvSpPr txBox="1"/>
          <p:nvPr/>
        </p:nvSpPr>
        <p:spPr>
          <a:xfrm>
            <a:off x="5079413" y="4305750"/>
            <a:ext cx="3466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Raleway ExtraLight"/>
                <a:ea typeface="Raleway ExtraLight"/>
                <a:cs typeface="Raleway ExtraLight"/>
                <a:sym typeface="Raleway ExtraLight"/>
              </a:rPr>
              <a:t>The paper link;</a:t>
            </a:r>
            <a:endParaRPr sz="1100">
              <a:latin typeface="Raleway ExtraLight"/>
              <a:ea typeface="Raleway ExtraLight"/>
              <a:cs typeface="Raleway ExtraLight"/>
              <a:sym typeface="Raleway ExtraLight"/>
            </a:endParaRPr>
          </a:p>
          <a:p>
            <a:pPr indent="0" lvl="0" marL="0" rtl="0" algn="l">
              <a:spcBef>
                <a:spcPts val="0"/>
              </a:spcBef>
              <a:spcAft>
                <a:spcPts val="0"/>
              </a:spcAft>
              <a:buNone/>
            </a:pPr>
            <a:r>
              <a:rPr lang="en-GB" sz="1100">
                <a:latin typeface="Raleway ExtraLight"/>
                <a:ea typeface="Raleway ExtraLight"/>
                <a:cs typeface="Raleway ExtraLight"/>
                <a:sym typeface="Raleway ExtraLight"/>
              </a:rPr>
              <a:t>https://www.ncbi.nlm.nih.gov/pmc/articles/PMC6710444/</a:t>
            </a:r>
            <a:endParaRPr sz="1100">
              <a:latin typeface="Raleway ExtraLight"/>
              <a:ea typeface="Raleway ExtraLight"/>
              <a:cs typeface="Raleway ExtraLight"/>
              <a:sym typeface="Raleway Extra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39"/>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Details of the algorithm</a:t>
            </a:r>
            <a:endParaRPr sz="4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69" name="Shape 369"/>
        <p:cNvGrpSpPr/>
        <p:nvPr/>
      </p:nvGrpSpPr>
      <p:grpSpPr>
        <a:xfrm>
          <a:off x="0" y="0"/>
          <a:ext cx="0" cy="0"/>
          <a:chOff x="0" y="0"/>
          <a:chExt cx="0" cy="0"/>
        </a:xfrm>
      </p:grpSpPr>
      <p:sp>
        <p:nvSpPr>
          <p:cNvPr id="370" name="Google Shape;370;p4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500">
                <a:latin typeface="Arial"/>
                <a:ea typeface="Arial"/>
                <a:cs typeface="Arial"/>
                <a:sym typeface="Arial"/>
              </a:rPr>
              <a:t>Convolutional</a:t>
            </a:r>
            <a:r>
              <a:rPr b="0" lang="en-GB" sz="1500">
                <a:latin typeface="Arial"/>
                <a:ea typeface="Arial"/>
                <a:cs typeface="Arial"/>
                <a:sym typeface="Arial"/>
              </a:rPr>
              <a:t> Neural Network</a:t>
            </a:r>
            <a:endParaRPr sz="1200"/>
          </a:p>
        </p:txBody>
      </p:sp>
      <p:sp>
        <p:nvSpPr>
          <p:cNvPr id="371" name="Google Shape;371;p40"/>
          <p:cNvSpPr txBox="1"/>
          <p:nvPr>
            <p:ph idx="4294967295" type="body"/>
          </p:nvPr>
        </p:nvSpPr>
        <p:spPr>
          <a:xfrm>
            <a:off x="729450" y="1519600"/>
            <a:ext cx="7010100" cy="2628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350">
                <a:solidFill>
                  <a:schemeClr val="lt1"/>
                </a:solidFill>
                <a:latin typeface="Raleway Light"/>
                <a:ea typeface="Raleway Light"/>
                <a:cs typeface="Raleway Light"/>
                <a:sym typeface="Raleway Light"/>
              </a:rPr>
              <a:t>A Convolutional Neural Network (CNN) is a type of deep learning algorithm that is particularly well-suited for image recognition and processing tasks. It is made up of multiple layers, including convolutional layers, pooling layers, and fully connected layers.</a:t>
            </a:r>
            <a:endParaRPr sz="1350">
              <a:solidFill>
                <a:schemeClr val="lt1"/>
              </a:solidFill>
              <a:latin typeface="Raleway Light"/>
              <a:ea typeface="Raleway Light"/>
              <a:cs typeface="Raleway Light"/>
              <a:sym typeface="Raleway Light"/>
            </a:endParaRPr>
          </a:p>
          <a:p>
            <a:pPr indent="0" lvl="0" marL="0" rtl="0" algn="l">
              <a:spcBef>
                <a:spcPts val="1200"/>
              </a:spcBef>
              <a:spcAft>
                <a:spcPts val="0"/>
              </a:spcAft>
              <a:buNone/>
            </a:pPr>
            <a:r>
              <a:rPr lang="en-GB" sz="1350">
                <a:solidFill>
                  <a:schemeClr val="lt1"/>
                </a:solidFill>
                <a:latin typeface="Raleway Light"/>
                <a:ea typeface="Raleway Light"/>
                <a:cs typeface="Raleway Light"/>
                <a:sym typeface="Raleway Light"/>
              </a:rPr>
              <a:t>The convolutional layers are the key component of a CNN, where filters are applied to the input image to extract features such as edges, textures, and shapes. The output of the convolutional layers is then passed through pooling layers, which are used to down-sample the feature maps, reducing the spatial dimensions while retaining the most important information. The output of the pooling layers is then passed through one or more fully connected layers, which are used to make a prediction or classify the image.</a:t>
            </a:r>
            <a:endParaRPr sz="1350">
              <a:solidFill>
                <a:schemeClr val="lt1"/>
              </a:solidFill>
              <a:latin typeface="Raleway Light"/>
              <a:ea typeface="Raleway Light"/>
              <a:cs typeface="Raleway Light"/>
              <a:sym typeface="Raleway Light"/>
            </a:endParaRPr>
          </a:p>
          <a:p>
            <a:pPr indent="0" lvl="0" marL="0" rtl="0" algn="l">
              <a:spcBef>
                <a:spcPts val="1200"/>
              </a:spcBef>
              <a:spcAft>
                <a:spcPts val="1600"/>
              </a:spcAft>
              <a:buNone/>
            </a:pPr>
            <a:r>
              <a:t/>
            </a:r>
            <a:endParaRPr sz="1350">
              <a:solidFill>
                <a:schemeClr val="lt1"/>
              </a:solidFill>
              <a:latin typeface="Raleway Light"/>
              <a:ea typeface="Raleway Light"/>
              <a:cs typeface="Raleway Light"/>
              <a:sym typeface="Raleway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75" name="Shape 375"/>
        <p:cNvGrpSpPr/>
        <p:nvPr/>
      </p:nvGrpSpPr>
      <p:grpSpPr>
        <a:xfrm>
          <a:off x="0" y="0"/>
          <a:ext cx="0" cy="0"/>
          <a:chOff x="0" y="0"/>
          <a:chExt cx="0" cy="0"/>
        </a:xfrm>
      </p:grpSpPr>
      <p:sp>
        <p:nvSpPr>
          <p:cNvPr id="376" name="Google Shape;376;p4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500">
                <a:latin typeface="Arial"/>
                <a:ea typeface="Arial"/>
                <a:cs typeface="Arial"/>
                <a:sym typeface="Arial"/>
              </a:rPr>
              <a:t>Neural Network</a:t>
            </a:r>
            <a:endParaRPr sz="1200"/>
          </a:p>
        </p:txBody>
      </p:sp>
      <p:sp>
        <p:nvSpPr>
          <p:cNvPr id="377" name="Google Shape;377;p41"/>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chemeClr val="lt1"/>
                </a:solidFill>
                <a:latin typeface="Raleway Light"/>
                <a:ea typeface="Raleway Light"/>
                <a:cs typeface="Raleway Light"/>
                <a:sym typeface="Raleway Light"/>
              </a:rPr>
              <a:t>a Neural network (NN) is considered a robust classification methodology that works correctly in non-linear or linear datasets. It had been employed not only for face recognition applications but also in diverse areas such as fingerprint recognition, voice recognition, iris recognition, Natural Language processing, etc. (Yousif &amp; Sembokb2005; Yousif &amp; Fekihal 2012).</a:t>
            </a:r>
            <a:endParaRPr sz="1350">
              <a:solidFill>
                <a:schemeClr val="lt1"/>
              </a:solidFill>
              <a:latin typeface="Raleway Light"/>
              <a:ea typeface="Raleway Light"/>
              <a:cs typeface="Raleway Light"/>
              <a:sym typeface="Raleway Light"/>
            </a:endParaRPr>
          </a:p>
          <a:p>
            <a:pPr indent="0" lvl="0" marL="0" rtl="0" algn="l">
              <a:spcBef>
                <a:spcPts val="1600"/>
              </a:spcBef>
              <a:spcAft>
                <a:spcPts val="0"/>
              </a:spcAft>
              <a:buNone/>
            </a:pPr>
            <a:r>
              <a:rPr lang="en-GB" sz="1350">
                <a:solidFill>
                  <a:schemeClr val="lt1"/>
                </a:solidFill>
                <a:latin typeface="Raleway Light"/>
                <a:ea typeface="Raleway Light"/>
                <a:cs typeface="Raleway Light"/>
                <a:sym typeface="Raleway Light"/>
              </a:rPr>
              <a:t>he effectiveness of NN and its increased use could be due to its ability to work in a non-linear network (Boughrara et al., 2012).</a:t>
            </a:r>
            <a:endParaRPr sz="1350">
              <a:solidFill>
                <a:schemeClr val="lt1"/>
              </a:solidFill>
              <a:latin typeface="Raleway Light"/>
              <a:ea typeface="Raleway Light"/>
              <a:cs typeface="Raleway Light"/>
              <a:sym typeface="Raleway Light"/>
            </a:endParaRPr>
          </a:p>
          <a:p>
            <a:pPr indent="0" lvl="0" marL="0" rtl="0" algn="l">
              <a:spcBef>
                <a:spcPts val="1600"/>
              </a:spcBef>
              <a:spcAft>
                <a:spcPts val="1600"/>
              </a:spcAft>
              <a:buNone/>
            </a:pPr>
            <a:r>
              <a:rPr lang="en-GB" sz="1350">
                <a:solidFill>
                  <a:schemeClr val="lt1"/>
                </a:solidFill>
                <a:latin typeface="Raleway Light"/>
                <a:ea typeface="Raleway Light"/>
                <a:cs typeface="Raleway Light"/>
                <a:sym typeface="Raleway Light"/>
              </a:rPr>
              <a:t> Therefore, the feature extraction phase of face characteristics through using NN is more effective and efficient than using the linear karhun nen-loeve technique (Lawrence et al., 1997). </a:t>
            </a:r>
            <a:endParaRPr sz="1350">
              <a:solidFill>
                <a:schemeClr val="lt1"/>
              </a:solidFill>
              <a:latin typeface="Raleway Light"/>
              <a:ea typeface="Raleway Light"/>
              <a:cs typeface="Raleway Light"/>
              <a:sym typeface="Raleway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81" name="Shape 381"/>
        <p:cNvGrpSpPr/>
        <p:nvPr/>
      </p:nvGrpSpPr>
      <p:grpSpPr>
        <a:xfrm>
          <a:off x="0" y="0"/>
          <a:ext cx="0" cy="0"/>
          <a:chOff x="0" y="0"/>
          <a:chExt cx="0" cy="0"/>
        </a:xfrm>
      </p:grpSpPr>
      <p:sp>
        <p:nvSpPr>
          <p:cNvPr id="382" name="Google Shape;382;p4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500">
                <a:latin typeface="Arial"/>
                <a:ea typeface="Arial"/>
                <a:cs typeface="Arial"/>
                <a:sym typeface="Arial"/>
              </a:rPr>
              <a:t>Neural Network</a:t>
            </a:r>
            <a:endParaRPr sz="1200"/>
          </a:p>
        </p:txBody>
      </p:sp>
      <p:sp>
        <p:nvSpPr>
          <p:cNvPr id="383" name="Google Shape;383;p42"/>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chemeClr val="lt1"/>
                </a:solidFill>
                <a:latin typeface="Raleway Light"/>
                <a:ea typeface="Raleway Light"/>
                <a:cs typeface="Raleway Light"/>
                <a:sym typeface="Raleway Light"/>
              </a:rPr>
              <a:t>The first ANN technique utilized for face recognition is a single-layer adaptive network known as "WISARD" (Stonham et al., 1986).</a:t>
            </a:r>
            <a:endParaRPr sz="1350">
              <a:solidFill>
                <a:schemeClr val="lt1"/>
              </a:solidFill>
              <a:latin typeface="Raleway Light"/>
              <a:ea typeface="Raleway Light"/>
              <a:cs typeface="Raleway Light"/>
              <a:sym typeface="Raleway Light"/>
            </a:endParaRPr>
          </a:p>
          <a:p>
            <a:pPr indent="0" lvl="0" marL="0" rtl="0" algn="l">
              <a:spcBef>
                <a:spcPts val="1600"/>
              </a:spcBef>
              <a:spcAft>
                <a:spcPts val="0"/>
              </a:spcAft>
              <a:buNone/>
            </a:pPr>
            <a:r>
              <a:rPr lang="en-GB" sz="1350">
                <a:solidFill>
                  <a:schemeClr val="lt1"/>
                </a:solidFill>
                <a:latin typeface="Raleway Light"/>
                <a:ea typeface="Raleway Light"/>
                <a:cs typeface="Raleway Light"/>
                <a:sym typeface="Raleway Light"/>
              </a:rPr>
              <a:t> The WISARD comprises a distinct network for each stored person. Constructing the NN structure is critical for making a successful face recognition system, and the model that should be applied depends on the intended application objectives (Stonham et al., 1986). </a:t>
            </a:r>
            <a:endParaRPr sz="1350">
              <a:solidFill>
                <a:schemeClr val="lt1"/>
              </a:solidFill>
              <a:latin typeface="Raleway Light"/>
              <a:ea typeface="Raleway Light"/>
              <a:cs typeface="Raleway Light"/>
              <a:sym typeface="Raleway Light"/>
            </a:endParaRPr>
          </a:p>
          <a:p>
            <a:pPr indent="0" lvl="0" marL="0" rtl="0" algn="l">
              <a:spcBef>
                <a:spcPts val="1600"/>
              </a:spcBef>
              <a:spcAft>
                <a:spcPts val="0"/>
              </a:spcAft>
              <a:buNone/>
            </a:pPr>
            <a:r>
              <a:rPr lang="en-GB" sz="1350">
                <a:solidFill>
                  <a:schemeClr val="lt1"/>
                </a:solidFill>
                <a:latin typeface="Raleway Light"/>
                <a:ea typeface="Raleway Light"/>
                <a:cs typeface="Raleway Light"/>
                <a:sym typeface="Raleway Light"/>
              </a:rPr>
              <a:t>Commonly, Convolutional Neural Network (CNN), as well as Multi-layers Perception (MLP) structure, have been employed for the aim of face detection (Sung &amp; Poggio,1995). </a:t>
            </a:r>
            <a:endParaRPr sz="1350">
              <a:solidFill>
                <a:schemeClr val="lt1"/>
              </a:solidFill>
              <a:latin typeface="Raleway Light"/>
              <a:ea typeface="Raleway Light"/>
              <a:cs typeface="Raleway Light"/>
              <a:sym typeface="Raleway Light"/>
            </a:endParaRPr>
          </a:p>
          <a:p>
            <a:pPr indent="0" lvl="0" marL="0" rtl="0" algn="l">
              <a:spcBef>
                <a:spcPts val="1600"/>
              </a:spcBef>
              <a:spcAft>
                <a:spcPts val="1600"/>
              </a:spcAft>
              <a:buNone/>
            </a:pPr>
            <a:r>
              <a:rPr lang="en-GB" sz="1350">
                <a:solidFill>
                  <a:schemeClr val="lt1"/>
                </a:solidFill>
                <a:latin typeface="Raleway Light"/>
                <a:ea typeface="Raleway Light"/>
                <a:cs typeface="Raleway Light"/>
                <a:sym typeface="Raleway Light"/>
              </a:rPr>
              <a:t>On the other hand, the Multi-Resolution Pyramid structure has been applied efficiently for face verification purposes.</a:t>
            </a:r>
            <a:endParaRPr sz="1350">
              <a:solidFill>
                <a:schemeClr val="lt1"/>
              </a:solidFill>
              <a:latin typeface="Raleway Light"/>
              <a:ea typeface="Raleway Light"/>
              <a:cs typeface="Raleway Light"/>
              <a:sym typeface="Raleway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3"/>
          <p:cNvSpPr txBox="1"/>
          <p:nvPr>
            <p:ph type="title"/>
          </p:nvPr>
        </p:nvSpPr>
        <p:spPr>
          <a:xfrm>
            <a:off x="729450" y="1322450"/>
            <a:ext cx="7688400" cy="151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0" sz="3200">
              <a:latin typeface="Raleway Light"/>
              <a:ea typeface="Raleway Light"/>
              <a:cs typeface="Raleway Light"/>
              <a:sym typeface="Raleway Light"/>
            </a:endParaRPr>
          </a:p>
          <a:p>
            <a:pPr indent="0" lvl="0" marL="0" rtl="0" algn="l">
              <a:spcBef>
                <a:spcPts val="0"/>
              </a:spcBef>
              <a:spcAft>
                <a:spcPts val="1600"/>
              </a:spcAft>
              <a:buNone/>
            </a:pPr>
            <a:r>
              <a:t/>
            </a:r>
            <a:endParaRPr i="1" sz="3200"/>
          </a:p>
        </p:txBody>
      </p:sp>
      <p:sp>
        <p:nvSpPr>
          <p:cNvPr id="389" name="Google Shape;389;p43"/>
          <p:cNvSpPr txBox="1"/>
          <p:nvPr/>
        </p:nvSpPr>
        <p:spPr>
          <a:xfrm>
            <a:off x="641475" y="548175"/>
            <a:ext cx="3487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chemeClr val="lt1"/>
                </a:solidFill>
                <a:latin typeface="Raleway"/>
                <a:ea typeface="Raleway"/>
                <a:cs typeface="Raleway"/>
                <a:sym typeface="Raleway"/>
              </a:rPr>
              <a:t> References</a:t>
            </a:r>
            <a:endParaRPr sz="2600">
              <a:solidFill>
                <a:schemeClr val="lt1"/>
              </a:solidFill>
              <a:latin typeface="Raleway"/>
              <a:ea typeface="Raleway"/>
              <a:cs typeface="Raleway"/>
              <a:sym typeface="Raleway"/>
            </a:endParaRPr>
          </a:p>
        </p:txBody>
      </p:sp>
      <p:sp>
        <p:nvSpPr>
          <p:cNvPr id="390" name="Google Shape;390;p43"/>
          <p:cNvSpPr txBox="1"/>
          <p:nvPr/>
        </p:nvSpPr>
        <p:spPr>
          <a:xfrm>
            <a:off x="886400" y="1224650"/>
            <a:ext cx="7779300" cy="38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50">
                <a:solidFill>
                  <a:schemeClr val="lt1"/>
                </a:solidFill>
              </a:rPr>
              <a:t>Aderghal, K., Benois-Pineau, J., Afdel, K., and Catheline, G. (2017). “FuseMe:</a:t>
            </a:r>
            <a:endParaRPr sz="950">
              <a:solidFill>
                <a:schemeClr val="lt1"/>
              </a:solidFill>
            </a:endParaRPr>
          </a:p>
          <a:p>
            <a:pPr indent="0" lvl="0" marL="0" rtl="0" algn="l">
              <a:spcBef>
                <a:spcPts val="0"/>
              </a:spcBef>
              <a:spcAft>
                <a:spcPts val="0"/>
              </a:spcAft>
              <a:buNone/>
            </a:pPr>
            <a:r>
              <a:rPr lang="en-GB" sz="950">
                <a:solidFill>
                  <a:schemeClr val="lt1"/>
                </a:solidFill>
              </a:rPr>
              <a:t>classification of sMRI images by fusion of deep CNNs in 2D+ǫ projections,” in</a:t>
            </a:r>
            <a:endParaRPr sz="950">
              <a:solidFill>
                <a:schemeClr val="lt1"/>
              </a:solidFill>
            </a:endParaRPr>
          </a:p>
          <a:p>
            <a:pPr indent="0" lvl="0" marL="0" rtl="0" algn="l">
              <a:spcBef>
                <a:spcPts val="0"/>
              </a:spcBef>
              <a:spcAft>
                <a:spcPts val="0"/>
              </a:spcAft>
              <a:buNone/>
            </a:pPr>
            <a:r>
              <a:rPr lang="en-GB" sz="950">
                <a:solidFill>
                  <a:schemeClr val="lt1"/>
                </a:solidFill>
              </a:rPr>
              <a:t>Proceedings of the 15th International Workshop on Content-Based Multimedia</a:t>
            </a:r>
            <a:endParaRPr sz="950">
              <a:solidFill>
                <a:schemeClr val="lt1"/>
              </a:solidFill>
            </a:endParaRPr>
          </a:p>
          <a:p>
            <a:pPr indent="0" lvl="0" marL="0" rtl="0" algn="l">
              <a:spcBef>
                <a:spcPts val="0"/>
              </a:spcBef>
              <a:spcAft>
                <a:spcPts val="0"/>
              </a:spcAft>
              <a:buNone/>
            </a:pPr>
            <a:r>
              <a:rPr lang="en-GB" sz="950">
                <a:solidFill>
                  <a:schemeClr val="lt1"/>
                </a:solidFill>
              </a:rPr>
              <a:t>Indexing (New York, NY).</a:t>
            </a:r>
            <a:endParaRPr sz="950">
              <a:solidFill>
                <a:schemeClr val="lt1"/>
              </a:solidFill>
            </a:endParaRPr>
          </a:p>
          <a:p>
            <a:pPr indent="0" lvl="0" marL="0" rtl="0" algn="l">
              <a:spcBef>
                <a:spcPts val="0"/>
              </a:spcBef>
              <a:spcAft>
                <a:spcPts val="0"/>
              </a:spcAft>
              <a:buNone/>
            </a:pPr>
            <a:r>
              <a:rPr lang="en-GB" sz="950">
                <a:solidFill>
                  <a:schemeClr val="lt1"/>
                </a:solidFill>
              </a:rPr>
              <a:t>Alzheimer’s Association (2018). 2018 Alzheimer’s disease facts and figures.</a:t>
            </a:r>
            <a:endParaRPr sz="950">
              <a:solidFill>
                <a:schemeClr val="lt1"/>
              </a:solidFill>
            </a:endParaRPr>
          </a:p>
          <a:p>
            <a:pPr indent="0" lvl="0" marL="0" rtl="0" algn="l">
              <a:spcBef>
                <a:spcPts val="0"/>
              </a:spcBef>
              <a:spcAft>
                <a:spcPts val="0"/>
              </a:spcAft>
              <a:buNone/>
            </a:pPr>
            <a:r>
              <a:rPr lang="en-GB" sz="950">
                <a:solidFill>
                  <a:schemeClr val="lt1"/>
                </a:solidFill>
              </a:rPr>
              <a:t>Alzheimer’s Dementia 14, 367–429. doi: 10.1016/j.jalz.2018.02.001</a:t>
            </a:r>
            <a:endParaRPr sz="950">
              <a:solidFill>
                <a:schemeClr val="lt1"/>
              </a:solidFill>
            </a:endParaRPr>
          </a:p>
          <a:p>
            <a:pPr indent="0" lvl="0" marL="0" rtl="0" algn="l">
              <a:spcBef>
                <a:spcPts val="0"/>
              </a:spcBef>
              <a:spcAft>
                <a:spcPts val="0"/>
              </a:spcAft>
              <a:buNone/>
            </a:pPr>
            <a:r>
              <a:rPr lang="en-GB" sz="950">
                <a:solidFill>
                  <a:schemeClr val="lt1"/>
                </a:solidFill>
              </a:rPr>
              <a:t>Bengio, Y. (2009). Learning deep architectures for AI. Found. Trends Mach. Learn.</a:t>
            </a:r>
            <a:endParaRPr sz="950">
              <a:solidFill>
                <a:schemeClr val="lt1"/>
              </a:solidFill>
            </a:endParaRPr>
          </a:p>
          <a:p>
            <a:pPr indent="0" lvl="0" marL="0" rtl="0" algn="l">
              <a:spcBef>
                <a:spcPts val="0"/>
              </a:spcBef>
              <a:spcAft>
                <a:spcPts val="0"/>
              </a:spcAft>
              <a:buNone/>
            </a:pPr>
            <a:r>
              <a:rPr lang="en-GB" sz="950">
                <a:solidFill>
                  <a:schemeClr val="lt1"/>
                </a:solidFill>
              </a:rPr>
              <a:t>2, 1–127. doi: 10.1561/2200000006</a:t>
            </a:r>
            <a:endParaRPr sz="950">
              <a:solidFill>
                <a:schemeClr val="lt1"/>
              </a:solidFill>
            </a:endParaRPr>
          </a:p>
          <a:p>
            <a:pPr indent="0" lvl="0" marL="0" rtl="0" algn="l">
              <a:spcBef>
                <a:spcPts val="0"/>
              </a:spcBef>
              <a:spcAft>
                <a:spcPts val="0"/>
              </a:spcAft>
              <a:buNone/>
            </a:pPr>
            <a:r>
              <a:rPr lang="en-GB" sz="950">
                <a:solidFill>
                  <a:schemeClr val="lt1"/>
                </a:solidFill>
              </a:rPr>
              <a:t>Bengio, Y. (2013). “Deep learning of representations: looking forward,” in</a:t>
            </a:r>
            <a:endParaRPr sz="950">
              <a:solidFill>
                <a:schemeClr val="lt1"/>
              </a:solidFill>
            </a:endParaRPr>
          </a:p>
          <a:p>
            <a:pPr indent="0" lvl="0" marL="0" rtl="0" algn="l">
              <a:spcBef>
                <a:spcPts val="0"/>
              </a:spcBef>
              <a:spcAft>
                <a:spcPts val="0"/>
              </a:spcAft>
              <a:buNone/>
            </a:pPr>
            <a:r>
              <a:rPr lang="en-GB" sz="950">
                <a:solidFill>
                  <a:schemeClr val="lt1"/>
                </a:solidFill>
              </a:rPr>
              <a:t>International Conference on Statistical Language and Speech Processing</a:t>
            </a:r>
            <a:endParaRPr sz="950">
              <a:solidFill>
                <a:schemeClr val="lt1"/>
              </a:solidFill>
            </a:endParaRPr>
          </a:p>
          <a:p>
            <a:pPr indent="0" lvl="0" marL="0" rtl="0" algn="l">
              <a:spcBef>
                <a:spcPts val="0"/>
              </a:spcBef>
              <a:spcAft>
                <a:spcPts val="0"/>
              </a:spcAft>
              <a:buNone/>
            </a:pPr>
            <a:r>
              <a:rPr lang="en-GB" sz="950">
                <a:solidFill>
                  <a:schemeClr val="lt1"/>
                </a:solidFill>
              </a:rPr>
              <a:t>(Tarragona: Springer), 1–37.</a:t>
            </a:r>
            <a:endParaRPr sz="950">
              <a:solidFill>
                <a:schemeClr val="lt1"/>
              </a:solidFill>
            </a:endParaRPr>
          </a:p>
          <a:p>
            <a:pPr indent="0" lvl="0" marL="0" rtl="0" algn="l">
              <a:spcBef>
                <a:spcPts val="0"/>
              </a:spcBef>
              <a:spcAft>
                <a:spcPts val="0"/>
              </a:spcAft>
              <a:buNone/>
            </a:pPr>
            <a:r>
              <a:rPr lang="en-GB" sz="950">
                <a:solidFill>
                  <a:schemeClr val="lt1"/>
                </a:solidFill>
              </a:rPr>
              <a:t>Bengio, Y., Courville, A., and Vincent, P. (2013). Representation learning: a review</a:t>
            </a:r>
            <a:endParaRPr sz="950">
              <a:solidFill>
                <a:schemeClr val="lt1"/>
              </a:solidFill>
            </a:endParaRPr>
          </a:p>
          <a:p>
            <a:pPr indent="0" lvl="0" marL="0" rtl="0" algn="l">
              <a:spcBef>
                <a:spcPts val="0"/>
              </a:spcBef>
              <a:spcAft>
                <a:spcPts val="0"/>
              </a:spcAft>
              <a:buNone/>
            </a:pPr>
            <a:r>
              <a:rPr lang="en-GB" sz="950">
                <a:solidFill>
                  <a:schemeClr val="lt1"/>
                </a:solidFill>
              </a:rPr>
              <a:t>and new perspectives. IEEE Trans. Pattern Anal. Mach. Intell. 35, 1798–1828.</a:t>
            </a:r>
            <a:endParaRPr sz="950">
              <a:solidFill>
                <a:schemeClr val="lt1"/>
              </a:solidFill>
            </a:endParaRPr>
          </a:p>
          <a:p>
            <a:pPr indent="0" lvl="0" marL="0" rtl="0" algn="l">
              <a:spcBef>
                <a:spcPts val="0"/>
              </a:spcBef>
              <a:spcAft>
                <a:spcPts val="0"/>
              </a:spcAft>
              <a:buNone/>
            </a:pPr>
            <a:r>
              <a:rPr lang="en-GB" sz="950">
                <a:solidFill>
                  <a:schemeClr val="lt1"/>
                </a:solidFill>
              </a:rPr>
              <a:t>doi: 10.1109/TPAMI.2013.50</a:t>
            </a:r>
            <a:endParaRPr sz="950">
              <a:solidFill>
                <a:schemeClr val="lt1"/>
              </a:solidFill>
            </a:endParaRPr>
          </a:p>
          <a:p>
            <a:pPr indent="0" lvl="0" marL="0" rtl="0" algn="l">
              <a:spcBef>
                <a:spcPts val="0"/>
              </a:spcBef>
              <a:spcAft>
                <a:spcPts val="0"/>
              </a:spcAft>
              <a:buNone/>
            </a:pPr>
            <a:r>
              <a:rPr lang="en-GB" sz="950">
                <a:solidFill>
                  <a:schemeClr val="lt1"/>
                </a:solidFill>
              </a:rPr>
              <a:t>Bishop, C. M. (1995). Neural Networks for Pattern Recognition. New York, NY:</a:t>
            </a:r>
            <a:endParaRPr sz="950">
              <a:solidFill>
                <a:schemeClr val="lt1"/>
              </a:solidFill>
            </a:endParaRPr>
          </a:p>
          <a:p>
            <a:pPr indent="0" lvl="0" marL="0" rtl="0" algn="l">
              <a:spcBef>
                <a:spcPts val="0"/>
              </a:spcBef>
              <a:spcAft>
                <a:spcPts val="0"/>
              </a:spcAft>
              <a:buNone/>
            </a:pPr>
            <a:r>
              <a:rPr lang="en-GB" sz="950">
                <a:solidFill>
                  <a:schemeClr val="lt1"/>
                </a:solidFill>
              </a:rPr>
              <a:t>Oxford University Press.</a:t>
            </a:r>
            <a:endParaRPr sz="950">
              <a:solidFill>
                <a:schemeClr val="lt1"/>
              </a:solidFill>
            </a:endParaRPr>
          </a:p>
          <a:p>
            <a:pPr indent="0" lvl="0" marL="0" rtl="0" algn="l">
              <a:spcBef>
                <a:spcPts val="0"/>
              </a:spcBef>
              <a:spcAft>
                <a:spcPts val="0"/>
              </a:spcAft>
              <a:buNone/>
            </a:pPr>
            <a:r>
              <a:rPr lang="en-GB" sz="950">
                <a:solidFill>
                  <a:schemeClr val="lt1"/>
                </a:solidFill>
              </a:rPr>
              <a:t>Bottou, L. (2010). “Large-scale machine learning with stochastic gradient descent,”</a:t>
            </a:r>
            <a:endParaRPr sz="950">
              <a:solidFill>
                <a:schemeClr val="lt1"/>
              </a:solidFill>
            </a:endParaRPr>
          </a:p>
          <a:p>
            <a:pPr indent="0" lvl="0" marL="0" rtl="0" algn="l">
              <a:spcBef>
                <a:spcPts val="0"/>
              </a:spcBef>
              <a:spcAft>
                <a:spcPts val="0"/>
              </a:spcAft>
              <a:buNone/>
            </a:pPr>
            <a:r>
              <a:rPr lang="en-GB" sz="950">
                <a:solidFill>
                  <a:schemeClr val="lt1"/>
                </a:solidFill>
              </a:rPr>
              <a:t>in Proceedings of COMPSTAT’2010 (Paris: Springer), 177–186.</a:t>
            </a:r>
            <a:endParaRPr sz="950">
              <a:solidFill>
                <a:schemeClr val="lt1"/>
              </a:solidFill>
            </a:endParaRPr>
          </a:p>
          <a:p>
            <a:pPr indent="0" lvl="0" marL="0" rtl="0" algn="l">
              <a:spcBef>
                <a:spcPts val="0"/>
              </a:spcBef>
              <a:spcAft>
                <a:spcPts val="0"/>
              </a:spcAft>
              <a:buNone/>
            </a:pPr>
            <a:r>
              <a:rPr lang="en-GB" sz="950">
                <a:solidFill>
                  <a:schemeClr val="lt1"/>
                </a:solidFill>
              </a:rPr>
              <a:t>Boureau, Y.-L., Ponce, J., and Lecun, Y. (2010). “A theoretical analysis of</a:t>
            </a:r>
            <a:endParaRPr sz="950">
              <a:solidFill>
                <a:schemeClr val="lt1"/>
              </a:solidFill>
            </a:endParaRPr>
          </a:p>
          <a:p>
            <a:pPr indent="0" lvl="0" marL="0" rtl="0" algn="l">
              <a:spcBef>
                <a:spcPts val="0"/>
              </a:spcBef>
              <a:spcAft>
                <a:spcPts val="0"/>
              </a:spcAft>
              <a:buNone/>
            </a:pPr>
            <a:r>
              <a:rPr lang="en-GB" sz="950">
                <a:solidFill>
                  <a:schemeClr val="lt1"/>
                </a:solidFill>
              </a:rPr>
              <a:t>feature pooling in visual recognition,” in Proceedings of the 27th International</a:t>
            </a:r>
            <a:endParaRPr sz="950">
              <a:solidFill>
                <a:schemeClr val="lt1"/>
              </a:solidFill>
            </a:endParaRPr>
          </a:p>
          <a:p>
            <a:pPr indent="0" lvl="0" marL="0" rtl="0" algn="l">
              <a:spcBef>
                <a:spcPts val="0"/>
              </a:spcBef>
              <a:spcAft>
                <a:spcPts val="0"/>
              </a:spcAft>
              <a:buNone/>
            </a:pPr>
            <a:r>
              <a:rPr lang="en-GB" sz="950">
                <a:solidFill>
                  <a:schemeClr val="lt1"/>
                </a:solidFill>
              </a:rPr>
              <a:t>Conference on Machine Learning (ICML-10) (Haifa), 111–118.</a:t>
            </a:r>
            <a:endParaRPr sz="950">
              <a:solidFill>
                <a:schemeClr val="lt1"/>
              </a:solidFill>
            </a:endParaRPr>
          </a:p>
          <a:p>
            <a:pPr indent="0" lvl="0" marL="0" rtl="0" algn="l">
              <a:spcBef>
                <a:spcPts val="0"/>
              </a:spcBef>
              <a:spcAft>
                <a:spcPts val="0"/>
              </a:spcAft>
              <a:buNone/>
            </a:pPr>
            <a:r>
              <a:rPr lang="en-GB" sz="950">
                <a:solidFill>
                  <a:schemeClr val="lt1"/>
                </a:solidFill>
              </a:rPr>
              <a:t>Bush, W. S., and Moore, J. H. (2012). Genome-wide association studies. PLoS</a:t>
            </a:r>
            <a:endParaRPr sz="950">
              <a:solidFill>
                <a:schemeClr val="lt1"/>
              </a:solidFill>
            </a:endParaRPr>
          </a:p>
          <a:p>
            <a:pPr indent="0" lvl="0" marL="0" rtl="0" algn="l">
              <a:spcBef>
                <a:spcPts val="0"/>
              </a:spcBef>
              <a:spcAft>
                <a:spcPts val="0"/>
              </a:spcAft>
              <a:buNone/>
            </a:pPr>
            <a:r>
              <a:rPr lang="en-GB" sz="950">
                <a:solidFill>
                  <a:schemeClr val="lt1"/>
                </a:solidFill>
              </a:rPr>
              <a:t>Comput. Biol. 8:e1002822. doi: 10.1371/journal.pcbi.1002822</a:t>
            </a:r>
            <a:endParaRPr sz="950">
              <a:solidFill>
                <a:schemeClr val="lt1"/>
              </a:solidFill>
            </a:endParaRPr>
          </a:p>
          <a:p>
            <a:pPr indent="0" lvl="0" marL="0" rtl="0" algn="l">
              <a:spcBef>
                <a:spcPts val="0"/>
              </a:spcBef>
              <a:spcAft>
                <a:spcPts val="0"/>
              </a:spcAft>
              <a:buNone/>
            </a:pPr>
            <a:r>
              <a:rPr lang="en-GB" sz="950">
                <a:solidFill>
                  <a:schemeClr val="lt1"/>
                </a:solidFill>
              </a:rPr>
              <a:t>Cheng, D., and Liu, M. (2017). “CNNs based multi-modality classification for AD</a:t>
            </a:r>
            <a:endParaRPr sz="950">
              <a:solidFill>
                <a:schemeClr val="lt1"/>
              </a:solidFill>
            </a:endParaRPr>
          </a:p>
          <a:p>
            <a:pPr indent="0" lvl="0" marL="0" rtl="0" algn="l">
              <a:spcBef>
                <a:spcPts val="0"/>
              </a:spcBef>
              <a:spcAft>
                <a:spcPts val="0"/>
              </a:spcAft>
              <a:buNone/>
            </a:pPr>
            <a:r>
              <a:t/>
            </a:r>
            <a:endParaRPr sz="1050">
              <a:solidFill>
                <a:schemeClr val="lt1"/>
              </a:solidFill>
              <a:latin typeface="Raleway Light"/>
              <a:ea typeface="Raleway Light"/>
              <a:cs typeface="Raleway Light"/>
              <a:sym typeface="Raleway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type="title"/>
          </p:nvPr>
        </p:nvSpPr>
        <p:spPr>
          <a:xfrm>
            <a:off x="729450" y="1322450"/>
            <a:ext cx="7688400" cy="151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0" sz="3200">
              <a:latin typeface="Raleway Light"/>
              <a:ea typeface="Raleway Light"/>
              <a:cs typeface="Raleway Light"/>
              <a:sym typeface="Raleway Light"/>
            </a:endParaRPr>
          </a:p>
          <a:p>
            <a:pPr indent="0" lvl="0" marL="0" rtl="0" algn="l">
              <a:spcBef>
                <a:spcPts val="0"/>
              </a:spcBef>
              <a:spcAft>
                <a:spcPts val="1600"/>
              </a:spcAft>
              <a:buNone/>
            </a:pPr>
            <a:r>
              <a:t/>
            </a:r>
            <a:endParaRPr i="1" sz="3200"/>
          </a:p>
        </p:txBody>
      </p:sp>
      <p:sp>
        <p:nvSpPr>
          <p:cNvPr id="396" name="Google Shape;396;p44"/>
          <p:cNvSpPr txBox="1"/>
          <p:nvPr/>
        </p:nvSpPr>
        <p:spPr>
          <a:xfrm>
            <a:off x="641475" y="548175"/>
            <a:ext cx="3487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chemeClr val="lt1"/>
                </a:solidFill>
                <a:latin typeface="Raleway"/>
                <a:ea typeface="Raleway"/>
                <a:cs typeface="Raleway"/>
                <a:sym typeface="Raleway"/>
              </a:rPr>
              <a:t> References</a:t>
            </a:r>
            <a:endParaRPr sz="2600">
              <a:solidFill>
                <a:schemeClr val="lt1"/>
              </a:solidFill>
              <a:latin typeface="Raleway"/>
              <a:ea typeface="Raleway"/>
              <a:cs typeface="Raleway"/>
              <a:sym typeface="Raleway"/>
            </a:endParaRPr>
          </a:p>
        </p:txBody>
      </p:sp>
      <p:sp>
        <p:nvSpPr>
          <p:cNvPr id="397" name="Google Shape;397;p44"/>
          <p:cNvSpPr txBox="1"/>
          <p:nvPr/>
        </p:nvSpPr>
        <p:spPr>
          <a:xfrm>
            <a:off x="886400" y="1224650"/>
            <a:ext cx="7779300" cy="325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[11]. Kaushal, A., &amp; Raina, J. P. S. (2010). Face detection using neural network &amp; Gabor wavelet transform. IJCST, 1(1).</a:t>
            </a:r>
            <a:endParaRPr sz="190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[12]. Khan, M. Z., Harous, S., Hassan, S. U., Khan, M. U. G., Iqbal, R., &amp; Mumtaz, S. (2019). Deep unified model for face</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recognition based on convolution neural network and edge computing. IEEE Access, 7, pp 72622-72633.</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[13]. Hasoon, F. N., Yousif, J. H., Hasson, N. N., &amp; Ramli, A. R. (2011). Image Enhancement Using Nonlinear Filtering Based</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Neural Network. Journal of Computing, 3(5), pp 171-176.</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[14]. Hassin, A., &amp; Abbood, D. (2021). Human–Ear Recognition Using Scale Invariant Feature Transform. Artificial Intelligence</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&amp; Robotics Development Journal, pp 1-12.</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[15]. Lawrence, S., Giles, C. L., Tsoi, A. C., &amp; Back, A. D. (1997). Face recognition: A convolutional neural-network approach.</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IEEE transactions on neural networks, 8(1), pp 98-113.</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[16]. Li, X., &amp; Areibi, S. (2004, December). A hardware/software co-design approach for face recognition. In Proceedings. The</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16th International Conference on Microelectronics, 2004. ICM 2004. (pp. 55-58). IEEE.</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[17]. Lin-Lin Huang, et al (2003) “Face detection from cluttered images using a polynomial neural network”, Neurocomputing,</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Vol.51, pp197 – 211.</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[18]. Matsugu, M., Mori, K., Mitari, Y., &amp; Kaneda, Y. (2003). Subject independent facial expression recognition with robust face</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detection using a convolutional neural network. Neural Networks, 16(5-6), pp 555-559.</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[19]. Ming, Y., Ruan, Q., Li, X., &amp; Mu, M. (2010, October). Efficient Kernel discriminate spectral regression for 3D face</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recognition. In IEEE 10th international conference on signal processing proceedings (pp. 662-665). IEEE.</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[20]. Mohamed, A., Weng, Y., Jiang, J., &amp; Ipson, S. (2008, July). Face detection based neural networks using robust skin color</a:t>
            </a:r>
            <a:endParaRPr sz="10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1050">
                <a:solidFill>
                  <a:schemeClr val="lt1"/>
                </a:solidFill>
                <a:latin typeface="Raleway Light"/>
                <a:ea typeface="Raleway Light"/>
                <a:cs typeface="Raleway Light"/>
                <a:sym typeface="Raleway Light"/>
              </a:rPr>
              <a:t>segmentation. In 2008 5th International Multi-Conference on Systems, Signals and Devices (pp. 1-5). IEE</a:t>
            </a:r>
            <a:endParaRPr sz="950">
              <a:solidFill>
                <a:schemeClr val="lt1"/>
              </a:solidFill>
              <a:latin typeface="Raleway Light"/>
              <a:ea typeface="Raleway Light"/>
              <a:cs typeface="Raleway Light"/>
              <a:sym typeface="Raleway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5"/>
          <p:cNvSpPr txBox="1"/>
          <p:nvPr>
            <p:ph type="title"/>
          </p:nvPr>
        </p:nvSpPr>
        <p:spPr>
          <a:xfrm>
            <a:off x="729450" y="1322450"/>
            <a:ext cx="7688400" cy="151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0" sz="3200">
              <a:latin typeface="Raleway Light"/>
              <a:ea typeface="Raleway Light"/>
              <a:cs typeface="Raleway Light"/>
              <a:sym typeface="Raleway Light"/>
            </a:endParaRPr>
          </a:p>
          <a:p>
            <a:pPr indent="0" lvl="0" marL="0" rtl="0" algn="l">
              <a:spcBef>
                <a:spcPts val="0"/>
              </a:spcBef>
              <a:spcAft>
                <a:spcPts val="1600"/>
              </a:spcAft>
              <a:buNone/>
            </a:pPr>
            <a:r>
              <a:t/>
            </a:r>
            <a:endParaRPr i="1" sz="3200"/>
          </a:p>
        </p:txBody>
      </p:sp>
      <p:sp>
        <p:nvSpPr>
          <p:cNvPr id="403" name="Google Shape;403;p45"/>
          <p:cNvSpPr txBox="1"/>
          <p:nvPr/>
        </p:nvSpPr>
        <p:spPr>
          <a:xfrm>
            <a:off x="641475" y="548175"/>
            <a:ext cx="3487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chemeClr val="lt1"/>
                </a:solidFill>
                <a:latin typeface="Raleway"/>
                <a:ea typeface="Raleway"/>
                <a:cs typeface="Raleway"/>
                <a:sym typeface="Raleway"/>
              </a:rPr>
              <a:t> References</a:t>
            </a:r>
            <a:endParaRPr sz="2600">
              <a:solidFill>
                <a:schemeClr val="lt1"/>
              </a:solidFill>
              <a:latin typeface="Raleway"/>
              <a:ea typeface="Raleway"/>
              <a:cs typeface="Raleway"/>
              <a:sym typeface="Raleway"/>
            </a:endParaRPr>
          </a:p>
        </p:txBody>
      </p:sp>
      <p:sp>
        <p:nvSpPr>
          <p:cNvPr id="404" name="Google Shape;404;p45"/>
          <p:cNvSpPr txBox="1"/>
          <p:nvPr/>
        </p:nvSpPr>
        <p:spPr>
          <a:xfrm>
            <a:off x="886400" y="1224650"/>
            <a:ext cx="7779300" cy="29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[21]. Norris, J. S. (1999). Face detection and recognition in office environments (Doctoral dissertation, Massachusetts Institute of</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Technology).</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[22]. Raheja, J. L., &amp; Kumar, U. (2010). Human facial expression detection from detected in captured image using back propagation</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neural network.</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[23]. Rowley, H. A., Baluja, S., &amp; Kanade, T. (1998, June). Rotation invariant neural network-based face detection. In Proceedings.</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1998 IEEE Computer Society Conference on Computer Vision and Pattern Recognition (Cat. No. 98CB36231) (pp. 38-44).</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IEEE.</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[24]. Rowley, H., Baluja, S., &amp; Kanade, T. (1999). Neural Network-Based Face Detection, Computer Vision and Pattern</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Recognition. Neural Network-Based Face Detection, Pitts-burgh, Carnegie Mellon University, PhD thesis.</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[25]. Sahoolizadeh et al. (2008) “Face Detection using Gabor Wavelets and Neural Networks”, World Academy of Science,</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Engineering and Technology, Vol. 45, pp 552- 554.</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[26]. Shaaban, H. (2021). Enhanced Region of Interest Extraction method for Finger Vein Images. Artificial Intelligence &amp; Robotics</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Development Journal, pp 13-25.</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[27]. Saudagare, P. V., &amp; Chaudhari, D. S. (2012). Facial expression recognition using neural network–An overview. International</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Journal of Soft Computing and Engineering (IJSCE), 2(1), pp 224-227.</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[28]. Shilbayeh, N., &amp; Al-Qudah, G. (2008). Face detection system based on MLP neural network. Recent Advances in Neural</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Networks, Fuzzy Systems &amp; Evolutionary Computing, 3(8), pp 238-243.</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[29]. Stonham, T. J. (1986). Practical face recognition and verification with WISARD. In Aspects of face processing (pp. 426-441).</a:t>
            </a:r>
            <a:endParaRPr sz="95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GB" sz="950">
                <a:solidFill>
                  <a:schemeClr val="lt1"/>
                </a:solidFill>
                <a:latin typeface="Raleway Light"/>
                <a:ea typeface="Raleway Light"/>
                <a:cs typeface="Raleway Light"/>
                <a:sym typeface="Raleway Light"/>
              </a:rPr>
              <a:t>Springer, Dordrecht.</a:t>
            </a:r>
            <a:endParaRPr sz="950">
              <a:solidFill>
                <a:schemeClr val="lt1"/>
              </a:solidFill>
              <a:latin typeface="Raleway Light"/>
              <a:ea typeface="Raleway Light"/>
              <a:cs typeface="Raleway Light"/>
              <a:sym typeface="Raleway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46"/>
          <p:cNvSpPr txBox="1"/>
          <p:nvPr>
            <p:ph type="title"/>
          </p:nvPr>
        </p:nvSpPr>
        <p:spPr>
          <a:xfrm>
            <a:off x="729450" y="2056375"/>
            <a:ext cx="5203200" cy="151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i="1" sz="3200"/>
          </a:p>
          <a:p>
            <a:pPr indent="457200" lvl="0" marL="914400" rtl="0" algn="l">
              <a:lnSpc>
                <a:spcPct val="115000"/>
              </a:lnSpc>
              <a:spcBef>
                <a:spcPts val="1200"/>
              </a:spcBef>
              <a:spcAft>
                <a:spcPts val="0"/>
              </a:spcAft>
              <a:buNone/>
            </a:pPr>
            <a:r>
              <a:rPr lang="en-GB" sz="2200">
                <a:latin typeface="Arial"/>
                <a:ea typeface="Arial"/>
                <a:cs typeface="Arial"/>
                <a:sym typeface="Arial"/>
              </a:rPr>
              <a:t>Plots </a:t>
            </a:r>
            <a:r>
              <a:rPr b="0" lang="en-GB" sz="2200">
                <a:latin typeface="Arial"/>
                <a:ea typeface="Arial"/>
                <a:cs typeface="Arial"/>
                <a:sym typeface="Arial"/>
              </a:rPr>
              <a:t> </a:t>
            </a:r>
            <a:endParaRPr i="1" sz="3200"/>
          </a:p>
          <a:p>
            <a:pPr indent="0" lvl="0" marL="0" rtl="0" algn="l">
              <a:spcBef>
                <a:spcPts val="1200"/>
              </a:spcBef>
              <a:spcAft>
                <a:spcPts val="1600"/>
              </a:spcAft>
              <a:buNone/>
            </a:pPr>
            <a:r>
              <a:t/>
            </a:r>
            <a:endParaRPr i="1" sz="3200"/>
          </a:p>
        </p:txBody>
      </p:sp>
      <p:sp>
        <p:nvSpPr>
          <p:cNvPr id="410" name="Google Shape;410;p46"/>
          <p:cNvSpPr txBox="1"/>
          <p:nvPr/>
        </p:nvSpPr>
        <p:spPr>
          <a:xfrm>
            <a:off x="0" y="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1"/>
                </a:solidFill>
                <a:latin typeface="Raleway Light"/>
                <a:ea typeface="Raleway Light"/>
                <a:cs typeface="Raleway Light"/>
                <a:sym typeface="Raleway Light"/>
              </a:rPr>
              <a:t>Team</a:t>
            </a:r>
            <a:endParaRPr sz="1300">
              <a:solidFill>
                <a:schemeClr val="lt1"/>
              </a:solidFill>
              <a:latin typeface="Raleway Light"/>
              <a:ea typeface="Raleway Light"/>
              <a:cs typeface="Raleway Light"/>
              <a:sym typeface="Raleway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2500">
                <a:solidFill>
                  <a:srgbClr val="000000"/>
                </a:solidFill>
                <a:latin typeface="Arial"/>
                <a:ea typeface="Arial"/>
                <a:cs typeface="Arial"/>
                <a:sym typeface="Arial"/>
              </a:rPr>
              <a:t>Project Main idea</a:t>
            </a:r>
            <a:endParaRPr/>
          </a:p>
        </p:txBody>
      </p:sp>
      <p:sp>
        <p:nvSpPr>
          <p:cNvPr id="195" name="Google Shape;195;p20"/>
          <p:cNvSpPr txBox="1"/>
          <p:nvPr>
            <p:ph idx="1" type="body"/>
          </p:nvPr>
        </p:nvSpPr>
        <p:spPr>
          <a:xfrm>
            <a:off x="729525" y="2078875"/>
            <a:ext cx="7688700" cy="173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50">
                <a:solidFill>
                  <a:srgbClr val="000000"/>
                </a:solidFill>
                <a:latin typeface="Lato Light"/>
                <a:ea typeface="Lato Light"/>
                <a:cs typeface="Lato Light"/>
                <a:sym typeface="Lato Light"/>
              </a:rPr>
              <a:t>Alzheimer’s disease (AD) is the most generally known neurodegenerative disorder, leading to a steady deterioration in cognitiveability. Deep learning models have shown outstanding performance in the diagnosis of AD, and these models do not need any handcrafted feature extraction over conventional machine learning algorithms. Since the 2012 AlexNet accomplishment, the convolutional neural network (CNN) has been progressively utilized by the medical community to assist practitioners to earlydiagnose AD</a:t>
            </a:r>
            <a:endParaRPr sz="1200">
              <a:solidFill>
                <a:srgbClr val="000000"/>
              </a:solidFill>
              <a:latin typeface="Lato Light"/>
              <a:ea typeface="Lato Light"/>
              <a:cs typeface="Lato Light"/>
              <a:sym typeface="Lato Light"/>
            </a:endParaRPr>
          </a:p>
        </p:txBody>
      </p:sp>
      <p:pic>
        <p:nvPicPr>
          <p:cNvPr descr="shutterstock_429987889_edited.jpg" id="196" name="Google Shape;196;p20"/>
          <p:cNvPicPr preferRelativeResize="0"/>
          <p:nvPr/>
        </p:nvPicPr>
        <p:blipFill rotWithShape="1">
          <a:blip r:embed="rId3">
            <a:alphaModFix/>
          </a:blip>
          <a:srcRect b="1381" l="12609" r="6247" t="85988"/>
          <a:stretch/>
        </p:blipFill>
        <p:spPr>
          <a:xfrm>
            <a:off x="1800" y="3816595"/>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7"/>
          <p:cNvSpPr txBox="1"/>
          <p:nvPr>
            <p:ph type="title"/>
          </p:nvPr>
        </p:nvSpPr>
        <p:spPr>
          <a:xfrm>
            <a:off x="790325" y="1494400"/>
            <a:ext cx="24036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latin typeface="Arial"/>
                <a:ea typeface="Arial"/>
                <a:cs typeface="Arial"/>
                <a:sym typeface="Arial"/>
              </a:rPr>
              <a:t>Accuracy</a:t>
            </a:r>
            <a:r>
              <a:rPr lang="en-GB" sz="1800">
                <a:solidFill>
                  <a:srgbClr val="000000"/>
                </a:solidFill>
                <a:latin typeface="Arial"/>
                <a:ea typeface="Arial"/>
                <a:cs typeface="Arial"/>
                <a:sym typeface="Arial"/>
              </a:rPr>
              <a:t> </a:t>
            </a:r>
            <a:endParaRPr/>
          </a:p>
        </p:txBody>
      </p:sp>
      <p:sp>
        <p:nvSpPr>
          <p:cNvPr id="416" name="Google Shape;416;p47"/>
          <p:cNvSpPr txBox="1"/>
          <p:nvPr>
            <p:ph type="title"/>
          </p:nvPr>
        </p:nvSpPr>
        <p:spPr>
          <a:xfrm>
            <a:off x="5778400" y="1494400"/>
            <a:ext cx="24036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latin typeface="Arial"/>
                <a:ea typeface="Arial"/>
                <a:cs typeface="Arial"/>
                <a:sym typeface="Arial"/>
              </a:rPr>
              <a:t>Loss</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b="0"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417" name="Google Shape;417;p47"/>
          <p:cNvPicPr preferRelativeResize="0"/>
          <p:nvPr/>
        </p:nvPicPr>
        <p:blipFill rotWithShape="1">
          <a:blip r:embed="rId3">
            <a:alphaModFix/>
          </a:blip>
          <a:srcRect b="4657" l="0" r="0" t="1436"/>
          <a:stretch/>
        </p:blipFill>
        <p:spPr>
          <a:xfrm>
            <a:off x="340125" y="2217000"/>
            <a:ext cx="3418200" cy="29265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418" name="Google Shape;418;p47"/>
          <p:cNvPicPr preferRelativeResize="0"/>
          <p:nvPr/>
        </p:nvPicPr>
        <p:blipFill rotWithShape="1">
          <a:blip r:embed="rId4">
            <a:alphaModFix/>
          </a:blip>
          <a:srcRect b="0" l="1727" r="1737" t="0"/>
          <a:stretch/>
        </p:blipFill>
        <p:spPr>
          <a:xfrm>
            <a:off x="5436100" y="2217000"/>
            <a:ext cx="3295800" cy="28260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8"/>
          <p:cNvSpPr txBox="1"/>
          <p:nvPr>
            <p:ph type="title"/>
          </p:nvPr>
        </p:nvSpPr>
        <p:spPr>
          <a:xfrm>
            <a:off x="865775" y="1391775"/>
            <a:ext cx="24036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latin typeface="Arial"/>
                <a:ea typeface="Arial"/>
                <a:cs typeface="Arial"/>
                <a:sym typeface="Arial"/>
              </a:rPr>
              <a:t>Confusion matrix</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GB" sz="1800">
                <a:solidFill>
                  <a:srgbClr val="000000"/>
                </a:solidFill>
                <a:latin typeface="Arial"/>
                <a:ea typeface="Arial"/>
                <a:cs typeface="Arial"/>
                <a:sym typeface="Arial"/>
              </a:rPr>
              <a:t>For testing</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b="0"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424" name="Google Shape;424;p48"/>
          <p:cNvPicPr preferRelativeResize="0"/>
          <p:nvPr/>
        </p:nvPicPr>
        <p:blipFill rotWithShape="1">
          <a:blip r:embed="rId3">
            <a:alphaModFix/>
          </a:blip>
          <a:srcRect b="5468" l="0" r="0" t="5468"/>
          <a:stretch/>
        </p:blipFill>
        <p:spPr>
          <a:xfrm>
            <a:off x="4053225" y="1391775"/>
            <a:ext cx="4678800" cy="36513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9"/>
          <p:cNvPicPr preferRelativeResize="0"/>
          <p:nvPr/>
        </p:nvPicPr>
        <p:blipFill>
          <a:blip r:embed="rId3">
            <a:alphaModFix/>
          </a:blip>
          <a:stretch>
            <a:fillRect/>
          </a:stretch>
        </p:blipFill>
        <p:spPr>
          <a:xfrm>
            <a:off x="3296425" y="872200"/>
            <a:ext cx="5720101" cy="4104550"/>
          </a:xfrm>
          <a:prstGeom prst="rect">
            <a:avLst/>
          </a:prstGeom>
          <a:noFill/>
          <a:ln>
            <a:noFill/>
          </a:ln>
        </p:spPr>
      </p:pic>
      <p:sp>
        <p:nvSpPr>
          <p:cNvPr id="430" name="Google Shape;430;p49"/>
          <p:cNvSpPr txBox="1"/>
          <p:nvPr/>
        </p:nvSpPr>
        <p:spPr>
          <a:xfrm>
            <a:off x="551550" y="1539200"/>
            <a:ext cx="7388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The validation  accuracy;97.3</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The testing accuracy;96.6</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The recall;96.6</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The f-1 score;96.6</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The precision96.6 </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50"/>
          <p:cNvSpPr txBox="1"/>
          <p:nvPr>
            <p:ph type="title"/>
          </p:nvPr>
        </p:nvSpPr>
        <p:spPr>
          <a:xfrm>
            <a:off x="729450" y="2056375"/>
            <a:ext cx="5203200" cy="151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i="1" sz="3200"/>
          </a:p>
          <a:p>
            <a:pPr indent="0" lvl="0" marL="0" rtl="0" algn="ctr">
              <a:lnSpc>
                <a:spcPct val="115000"/>
              </a:lnSpc>
              <a:spcBef>
                <a:spcPts val="1200"/>
              </a:spcBef>
              <a:spcAft>
                <a:spcPts val="0"/>
              </a:spcAft>
              <a:buNone/>
            </a:pPr>
            <a:r>
              <a:rPr lang="en-GB" sz="2200">
                <a:latin typeface="Arial"/>
                <a:ea typeface="Arial"/>
                <a:cs typeface="Arial"/>
                <a:sym typeface="Arial"/>
              </a:rPr>
              <a:t>Development platform</a:t>
            </a:r>
            <a:r>
              <a:rPr b="0" lang="en-GB" sz="2200">
                <a:latin typeface="Arial"/>
                <a:ea typeface="Arial"/>
                <a:cs typeface="Arial"/>
                <a:sym typeface="Arial"/>
              </a:rPr>
              <a:t> </a:t>
            </a:r>
            <a:endParaRPr i="1" sz="3200"/>
          </a:p>
          <a:p>
            <a:pPr indent="0" lvl="0" marL="0" rtl="0" algn="l">
              <a:spcBef>
                <a:spcPts val="1200"/>
              </a:spcBef>
              <a:spcAft>
                <a:spcPts val="1600"/>
              </a:spcAft>
              <a:buNone/>
            </a:pPr>
            <a:r>
              <a:t/>
            </a:r>
            <a:endParaRPr i="1" sz="3200"/>
          </a:p>
        </p:txBody>
      </p:sp>
      <p:sp>
        <p:nvSpPr>
          <p:cNvPr id="436" name="Google Shape;436;p50"/>
          <p:cNvSpPr txBox="1"/>
          <p:nvPr/>
        </p:nvSpPr>
        <p:spPr>
          <a:xfrm>
            <a:off x="0" y="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1"/>
                </a:solidFill>
                <a:latin typeface="Raleway Light"/>
                <a:ea typeface="Raleway Light"/>
                <a:cs typeface="Raleway Light"/>
                <a:sym typeface="Raleway Light"/>
              </a:rPr>
              <a:t>Team</a:t>
            </a:r>
            <a:endParaRPr sz="1300">
              <a:solidFill>
                <a:schemeClr val="lt1"/>
              </a:solidFill>
              <a:latin typeface="Raleway Light"/>
              <a:ea typeface="Raleway Light"/>
              <a:cs typeface="Raleway Light"/>
              <a:sym typeface="Raleway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1"/>
          <p:cNvSpPr txBox="1"/>
          <p:nvPr>
            <p:ph type="title"/>
          </p:nvPr>
        </p:nvSpPr>
        <p:spPr>
          <a:xfrm>
            <a:off x="790325" y="1494400"/>
            <a:ext cx="579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latin typeface="Arial"/>
                <a:ea typeface="Arial"/>
                <a:cs typeface="Arial"/>
                <a:sym typeface="Arial"/>
              </a:rPr>
              <a:t>Tools</a:t>
            </a:r>
            <a:r>
              <a:rPr b="0" lang="en-GB" sz="1800">
                <a:solidFill>
                  <a:srgbClr val="000000"/>
                </a:solidFill>
                <a:latin typeface="Arial"/>
                <a:ea typeface="Arial"/>
                <a:cs typeface="Arial"/>
                <a:sym typeface="Arial"/>
              </a:rPr>
              <a:t>: Anaconda, Jupiter Notebook. </a:t>
            </a:r>
            <a:endParaRPr b="0" sz="1800">
              <a:solidFill>
                <a:srgbClr val="000000"/>
              </a:solidFill>
              <a:latin typeface="Arial"/>
              <a:ea typeface="Arial"/>
              <a:cs typeface="Arial"/>
              <a:sym typeface="Arial"/>
            </a:endParaRPr>
          </a:p>
          <a:p>
            <a:pPr indent="0" lvl="0" marL="0" rtl="0" algn="l">
              <a:spcBef>
                <a:spcPts val="0"/>
              </a:spcBef>
              <a:spcAft>
                <a:spcPts val="0"/>
              </a:spcAft>
              <a:buNone/>
            </a:pPr>
            <a:r>
              <a:t/>
            </a:r>
            <a:endParaRPr b="0"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GB" sz="1800">
                <a:solidFill>
                  <a:srgbClr val="000000"/>
                </a:solidFill>
                <a:latin typeface="Arial"/>
                <a:ea typeface="Arial"/>
                <a:cs typeface="Arial"/>
                <a:sym typeface="Arial"/>
              </a:rPr>
              <a:t>Programming Languages:</a:t>
            </a:r>
            <a:r>
              <a:rPr b="0" lang="en-GB" sz="1800">
                <a:solidFill>
                  <a:srgbClr val="000000"/>
                </a:solidFill>
                <a:latin typeface="Arial"/>
                <a:ea typeface="Arial"/>
                <a:cs typeface="Arial"/>
                <a:sym typeface="Arial"/>
              </a:rPr>
              <a:t> Python. </a:t>
            </a:r>
            <a:endParaRPr b="0"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0"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GB" sz="1800">
                <a:solidFill>
                  <a:srgbClr val="000000"/>
                </a:solidFill>
                <a:latin typeface="Arial"/>
                <a:ea typeface="Arial"/>
                <a:cs typeface="Arial"/>
                <a:sym typeface="Arial"/>
              </a:rPr>
              <a:t>Python Libraries:</a:t>
            </a:r>
            <a:r>
              <a:rPr b="0" lang="en-GB" sz="1800">
                <a:solidFill>
                  <a:srgbClr val="000000"/>
                </a:solidFill>
                <a:latin typeface="Arial"/>
                <a:ea typeface="Arial"/>
                <a:cs typeface="Arial"/>
                <a:sym typeface="Arial"/>
              </a:rPr>
              <a:t>   pyodbc , matplotlib, io, os , PIL, NumPy, cv2, mtcnn , sklearn , tkinter , imageio , playsound ,keras.</a:t>
            </a:r>
            <a:endParaRPr b="0" sz="18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52"/>
          <p:cNvSpPr txBox="1"/>
          <p:nvPr>
            <p:ph type="title"/>
          </p:nvPr>
        </p:nvSpPr>
        <p:spPr>
          <a:xfrm>
            <a:off x="729450" y="2056375"/>
            <a:ext cx="5203200" cy="151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200"/>
              <a:t>Team</a:t>
            </a:r>
            <a:endParaRPr i="1" sz="3200"/>
          </a:p>
          <a:p>
            <a:pPr indent="0" lvl="0" marL="0" rtl="0" algn="l">
              <a:spcBef>
                <a:spcPts val="0"/>
              </a:spcBef>
              <a:spcAft>
                <a:spcPts val="1600"/>
              </a:spcAft>
              <a:buNone/>
            </a:pPr>
            <a:r>
              <a:t/>
            </a:r>
            <a:endParaRPr i="1" sz="3200"/>
          </a:p>
        </p:txBody>
      </p:sp>
      <p:sp>
        <p:nvSpPr>
          <p:cNvPr id="447" name="Google Shape;447;p52"/>
          <p:cNvSpPr txBox="1"/>
          <p:nvPr/>
        </p:nvSpPr>
        <p:spPr>
          <a:xfrm>
            <a:off x="0" y="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1"/>
                </a:solidFill>
                <a:latin typeface="Raleway Light"/>
                <a:ea typeface="Raleway Light"/>
                <a:cs typeface="Raleway Light"/>
                <a:sym typeface="Raleway Light"/>
              </a:rPr>
              <a:t>Team</a:t>
            </a:r>
            <a:endParaRPr sz="1300">
              <a:solidFill>
                <a:schemeClr val="lt1"/>
              </a:solidFill>
              <a:latin typeface="Raleway Light"/>
              <a:ea typeface="Raleway Light"/>
              <a:cs typeface="Raleway Light"/>
              <a:sym typeface="Raleway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3"/>
          <p:cNvSpPr txBox="1"/>
          <p:nvPr>
            <p:ph type="title"/>
          </p:nvPr>
        </p:nvSpPr>
        <p:spPr>
          <a:xfrm>
            <a:off x="827850" y="1388625"/>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member</a:t>
            </a:r>
            <a:endParaRPr/>
          </a:p>
        </p:txBody>
      </p:sp>
      <p:sp>
        <p:nvSpPr>
          <p:cNvPr id="453" name="Google Shape;453;p53"/>
          <p:cNvSpPr txBox="1"/>
          <p:nvPr/>
        </p:nvSpPr>
        <p:spPr>
          <a:xfrm>
            <a:off x="827855" y="2126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 Abdel rahman Ali Mostafa </a:t>
            </a:r>
            <a:endParaRPr/>
          </a:p>
        </p:txBody>
      </p:sp>
      <p:sp>
        <p:nvSpPr>
          <p:cNvPr id="454" name="Google Shape;454;p53"/>
          <p:cNvSpPr txBox="1"/>
          <p:nvPr/>
        </p:nvSpPr>
        <p:spPr>
          <a:xfrm>
            <a:off x="827855" y="2388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chemeClr val="dk2"/>
                </a:solidFill>
                <a:latin typeface="Lato"/>
                <a:ea typeface="Lato"/>
                <a:cs typeface="Lato"/>
                <a:sym typeface="Lato"/>
              </a:rPr>
              <a:t>  </a:t>
            </a:r>
            <a:r>
              <a:rPr lang="en-GB" sz="1000">
                <a:solidFill>
                  <a:schemeClr val="dk2"/>
                </a:solidFill>
                <a:latin typeface="Lato"/>
                <a:ea typeface="Lato"/>
                <a:cs typeface="Lato"/>
                <a:sym typeface="Lato"/>
              </a:rPr>
              <a:t>M</a:t>
            </a:r>
            <a:r>
              <a:rPr lang="en-GB" sz="1000">
                <a:solidFill>
                  <a:schemeClr val="dk2"/>
                </a:solidFill>
                <a:latin typeface="Lato"/>
                <a:ea typeface="Lato"/>
                <a:cs typeface="Lato"/>
                <a:sym typeface="Lato"/>
              </a:rPr>
              <a:t>ohamed Abdel Moneim Mohamed</a:t>
            </a:r>
            <a:endParaRPr>
              <a:solidFill>
                <a:schemeClr val="dk2"/>
              </a:solidFill>
            </a:endParaRPr>
          </a:p>
        </p:txBody>
      </p:sp>
      <p:sp>
        <p:nvSpPr>
          <p:cNvPr id="455" name="Google Shape;455;p53"/>
          <p:cNvSpPr txBox="1"/>
          <p:nvPr/>
        </p:nvSpPr>
        <p:spPr>
          <a:xfrm>
            <a:off x="827855" y="2649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Yousef Mohammed Abdulmohsen Ahmed</a:t>
            </a:r>
            <a:endParaRPr sz="1000">
              <a:latin typeface="Lato"/>
              <a:ea typeface="Lato"/>
              <a:cs typeface="Lato"/>
              <a:sym typeface="Lato"/>
            </a:endParaRPr>
          </a:p>
          <a:p>
            <a:pPr indent="0" lvl="0" marL="0" rtl="0" algn="l">
              <a:lnSpc>
                <a:spcPct val="115000"/>
              </a:lnSpc>
              <a:spcBef>
                <a:spcPts val="1600"/>
              </a:spcBef>
              <a:spcAft>
                <a:spcPts val="0"/>
              </a:spcAft>
              <a:buNone/>
            </a:pPr>
            <a:r>
              <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456" name="Google Shape;456;p53"/>
          <p:cNvSpPr txBox="1"/>
          <p:nvPr/>
        </p:nvSpPr>
        <p:spPr>
          <a:xfrm>
            <a:off x="827855" y="29106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Mariam Maher Zaki Ghaly</a:t>
            </a:r>
            <a:endParaRPr sz="1000">
              <a:latin typeface="Lato"/>
              <a:ea typeface="Lato"/>
              <a:cs typeface="Lato"/>
              <a:sym typeface="Lato"/>
            </a:endParaRPr>
          </a:p>
          <a:p>
            <a:pPr indent="0" lvl="0" marL="0" rtl="0" algn="l">
              <a:lnSpc>
                <a:spcPct val="115000"/>
              </a:lnSpc>
              <a:spcBef>
                <a:spcPts val="1600"/>
              </a:spcBef>
              <a:spcAft>
                <a:spcPts val="0"/>
              </a:spcAft>
              <a:buNone/>
            </a:pPr>
            <a:r>
              <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457" name="Google Shape;457;p53"/>
          <p:cNvSpPr txBox="1"/>
          <p:nvPr/>
        </p:nvSpPr>
        <p:spPr>
          <a:xfrm>
            <a:off x="827855" y="31719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Abdullah Sharif Hammad Mahmoud</a:t>
            </a:r>
            <a:endParaRPr sz="1000">
              <a:latin typeface="Lato"/>
              <a:ea typeface="Lato"/>
              <a:cs typeface="Lato"/>
              <a:sym typeface="Lato"/>
            </a:endParaRPr>
          </a:p>
          <a:p>
            <a:pPr indent="0" lvl="0" marL="0" rtl="0" algn="l">
              <a:lnSpc>
                <a:spcPct val="115000"/>
              </a:lnSpc>
              <a:spcBef>
                <a:spcPts val="1600"/>
              </a:spcBef>
              <a:spcAft>
                <a:spcPts val="0"/>
              </a:spcAft>
              <a:buNone/>
            </a:pPr>
            <a:r>
              <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458" name="Google Shape;458;p53"/>
          <p:cNvSpPr txBox="1"/>
          <p:nvPr/>
        </p:nvSpPr>
        <p:spPr>
          <a:xfrm>
            <a:off x="827855" y="34332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06    | </a:t>
            </a:r>
            <a:r>
              <a:rPr lang="en-GB" sz="1000">
                <a:solidFill>
                  <a:schemeClr val="dk2"/>
                </a:solidFill>
                <a:latin typeface="Lato"/>
                <a:ea typeface="Lato"/>
                <a:cs typeface="Lato"/>
                <a:sym typeface="Lato"/>
              </a:rPr>
              <a:t> </a:t>
            </a:r>
            <a:r>
              <a:rPr lang="en-GB" sz="1000">
                <a:solidFill>
                  <a:schemeClr val="dk2"/>
                </a:solidFill>
                <a:latin typeface="Lato"/>
                <a:ea typeface="Lato"/>
                <a:cs typeface="Lato"/>
                <a:sym typeface="Lato"/>
              </a:rPr>
              <a:t>Omar Wael Sabry Hassan</a:t>
            </a:r>
            <a:endParaRPr sz="1000">
              <a:solidFill>
                <a:schemeClr val="dk2"/>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chemeClr val="dk2"/>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rgbClr val="53C6A1"/>
              </a:solidFill>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459" name="Google Shape;459;p53"/>
          <p:cNvSpPr txBox="1"/>
          <p:nvPr/>
        </p:nvSpPr>
        <p:spPr>
          <a:xfrm>
            <a:off x="3592805" y="2126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   | </a:t>
            </a:r>
            <a:r>
              <a:rPr lang="en-GB" sz="1000">
                <a:solidFill>
                  <a:srgbClr val="000000"/>
                </a:solidFill>
                <a:latin typeface="Lato"/>
                <a:ea typeface="Lato"/>
                <a:cs typeface="Lato"/>
                <a:sym typeface="Lato"/>
              </a:rPr>
              <a:t>  </a:t>
            </a:r>
            <a:r>
              <a:rPr lang="en-GB" sz="1000">
                <a:latin typeface="Lato"/>
                <a:ea typeface="Lato"/>
                <a:cs typeface="Lato"/>
                <a:sym typeface="Lato"/>
              </a:rPr>
              <a:t>202000522</a:t>
            </a:r>
            <a:endParaRPr/>
          </a:p>
        </p:txBody>
      </p:sp>
      <p:sp>
        <p:nvSpPr>
          <p:cNvPr id="460" name="Google Shape;460;p53"/>
          <p:cNvSpPr txBox="1"/>
          <p:nvPr/>
        </p:nvSpPr>
        <p:spPr>
          <a:xfrm>
            <a:off x="3592805" y="2388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 202000786</a:t>
            </a:r>
            <a:r>
              <a:rPr lang="en-GB" sz="1000">
                <a:latin typeface="Lato"/>
                <a:ea typeface="Lato"/>
                <a:cs typeface="Lato"/>
                <a:sym typeface="Lato"/>
              </a:rPr>
              <a:t> </a:t>
            </a:r>
            <a:endParaRPr/>
          </a:p>
        </p:txBody>
      </p:sp>
      <p:sp>
        <p:nvSpPr>
          <p:cNvPr id="461" name="Google Shape;461;p53"/>
          <p:cNvSpPr txBox="1"/>
          <p:nvPr/>
        </p:nvSpPr>
        <p:spPr>
          <a:xfrm>
            <a:off x="3592805" y="2649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 </a:t>
            </a:r>
            <a:r>
              <a:rPr b="1" lang="en-GB" sz="1000">
                <a:solidFill>
                  <a:schemeClr val="dk1"/>
                </a:solidFill>
                <a:latin typeface="Lato"/>
                <a:ea typeface="Lato"/>
                <a:cs typeface="Lato"/>
                <a:sym typeface="Lato"/>
              </a:rPr>
              <a:t>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 </a:t>
            </a:r>
            <a:r>
              <a:rPr lang="en-GB" sz="1000">
                <a:latin typeface="Lato"/>
                <a:ea typeface="Lato"/>
                <a:cs typeface="Lato"/>
                <a:sym typeface="Lato"/>
              </a:rPr>
              <a:t>202001107</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462" name="Google Shape;462;p53"/>
          <p:cNvSpPr txBox="1"/>
          <p:nvPr/>
        </p:nvSpPr>
        <p:spPr>
          <a:xfrm>
            <a:off x="3592805" y="29106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202000883</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463" name="Google Shape;463;p53"/>
          <p:cNvSpPr txBox="1"/>
          <p:nvPr/>
        </p:nvSpPr>
        <p:spPr>
          <a:xfrm>
            <a:off x="3592805" y="31719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   | </a:t>
            </a:r>
            <a:r>
              <a:rPr lang="en-GB" sz="1000">
                <a:solidFill>
                  <a:srgbClr val="53C6A1"/>
                </a:solidFill>
                <a:latin typeface="Lato"/>
                <a:ea typeface="Lato"/>
                <a:cs typeface="Lato"/>
                <a:sym typeface="Lato"/>
              </a:rPr>
              <a:t>   </a:t>
            </a:r>
            <a:r>
              <a:rPr lang="en-GB" sz="1000">
                <a:latin typeface="Lato"/>
                <a:ea typeface="Lato"/>
                <a:cs typeface="Lato"/>
                <a:sym typeface="Lato"/>
              </a:rPr>
              <a:t>202000547</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464" name="Google Shape;464;p53"/>
          <p:cNvSpPr txBox="1"/>
          <p:nvPr/>
        </p:nvSpPr>
        <p:spPr>
          <a:xfrm>
            <a:off x="3592805" y="34332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 </a:t>
            </a:r>
            <a:r>
              <a:rPr b="1" lang="en-GB" sz="1000">
                <a:solidFill>
                  <a:schemeClr val="dk1"/>
                </a:solidFill>
                <a:latin typeface="Lato"/>
                <a:ea typeface="Lato"/>
                <a:cs typeface="Lato"/>
                <a:sym typeface="Lato"/>
              </a:rPr>
              <a:t>  | </a:t>
            </a:r>
            <a:r>
              <a:rPr lang="en-GB" sz="1000">
                <a:solidFill>
                  <a:schemeClr val="dk1"/>
                </a:solidFill>
                <a:latin typeface="Lato"/>
                <a:ea typeface="Lato"/>
                <a:cs typeface="Lato"/>
                <a:sym typeface="Lato"/>
              </a:rPr>
              <a:t>  </a:t>
            </a:r>
            <a:r>
              <a:rPr lang="en-GB" sz="1000">
                <a:solidFill>
                  <a:schemeClr val="dk2"/>
                </a:solidFill>
                <a:latin typeface="Lato"/>
                <a:ea typeface="Lato"/>
                <a:cs typeface="Lato"/>
                <a:sym typeface="Lato"/>
              </a:rPr>
              <a:t>202000614</a:t>
            </a:r>
            <a:endParaRPr sz="1000">
              <a:solidFill>
                <a:schemeClr val="dk2"/>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rgbClr val="53C6A1"/>
              </a:solidFill>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465" name="Google Shape;465;p53"/>
          <p:cNvSpPr txBox="1"/>
          <p:nvPr/>
        </p:nvSpPr>
        <p:spPr>
          <a:xfrm>
            <a:off x="827855" y="36945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07   | </a:t>
            </a:r>
            <a:r>
              <a:rPr lang="en-GB" sz="1000">
                <a:solidFill>
                  <a:schemeClr val="dk2"/>
                </a:solidFill>
                <a:latin typeface="Lato"/>
                <a:ea typeface="Lato"/>
                <a:cs typeface="Lato"/>
                <a:sym typeface="Lato"/>
              </a:rPr>
              <a:t> </a:t>
            </a:r>
            <a:r>
              <a:rPr lang="en-GB" sz="1000">
                <a:solidFill>
                  <a:schemeClr val="dk2"/>
                </a:solidFill>
                <a:latin typeface="Lato"/>
                <a:ea typeface="Lato"/>
                <a:cs typeface="Lato"/>
                <a:sym typeface="Lato"/>
              </a:rPr>
              <a:t>Iman Ahmed Abdo Ahmed Fouda</a:t>
            </a:r>
            <a:endParaRPr sz="1000">
              <a:solidFill>
                <a:schemeClr val="dk2"/>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chemeClr val="dk2"/>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chemeClr val="dk2"/>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rgbClr val="53C6A1"/>
              </a:solidFill>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466" name="Google Shape;466;p53"/>
          <p:cNvSpPr txBox="1"/>
          <p:nvPr/>
        </p:nvSpPr>
        <p:spPr>
          <a:xfrm>
            <a:off x="3592805" y="36945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   | </a:t>
            </a:r>
            <a:r>
              <a:rPr lang="en-GB" sz="1000">
                <a:solidFill>
                  <a:schemeClr val="dk1"/>
                </a:solidFill>
                <a:latin typeface="Lato"/>
                <a:ea typeface="Lato"/>
                <a:cs typeface="Lato"/>
                <a:sym typeface="Lato"/>
              </a:rPr>
              <a:t>  </a:t>
            </a:r>
            <a:r>
              <a:rPr lang="en-GB" sz="1000">
                <a:solidFill>
                  <a:schemeClr val="dk2"/>
                </a:solidFill>
                <a:latin typeface="Lato"/>
                <a:ea typeface="Lato"/>
                <a:cs typeface="Lato"/>
                <a:sym typeface="Lato"/>
              </a:rPr>
              <a:t>202000174</a:t>
            </a:r>
            <a:endParaRPr sz="1000">
              <a:solidFill>
                <a:schemeClr val="dk2"/>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rgbClr val="53C6A1"/>
              </a:solidFill>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21"/>
          <p:cNvSpPr txBox="1"/>
          <p:nvPr>
            <p:ph type="title"/>
          </p:nvPr>
        </p:nvSpPr>
        <p:spPr>
          <a:xfrm>
            <a:off x="729450" y="2056375"/>
            <a:ext cx="58371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0" sz="2400">
              <a:latin typeface="Raleway Medium"/>
              <a:ea typeface="Raleway Medium"/>
              <a:cs typeface="Raleway Medium"/>
              <a:sym typeface="Raleway Medium"/>
            </a:endParaRPr>
          </a:p>
          <a:p>
            <a:pPr indent="0" lvl="0" marL="0" rtl="0" algn="ctr">
              <a:spcBef>
                <a:spcPts val="0"/>
              </a:spcBef>
              <a:spcAft>
                <a:spcPts val="0"/>
              </a:spcAft>
              <a:buNone/>
            </a:pPr>
            <a:r>
              <a:rPr b="0" lang="en-GB" sz="2400">
                <a:latin typeface="Raleway Medium"/>
                <a:ea typeface="Raleway Medium"/>
                <a:cs typeface="Raleway Medium"/>
                <a:sym typeface="Raleway Medium"/>
              </a:rPr>
              <a:t>Bonus Tips</a:t>
            </a:r>
            <a:endParaRPr b="0" sz="2400">
              <a:latin typeface="Raleway Medium"/>
              <a:ea typeface="Raleway Medium"/>
              <a:cs typeface="Raleway Medium"/>
              <a:sym typeface="Raleway Medium"/>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5" name="Shape 205"/>
        <p:cNvGrpSpPr/>
        <p:nvPr/>
      </p:nvGrpSpPr>
      <p:grpSpPr>
        <a:xfrm>
          <a:off x="0" y="0"/>
          <a:ext cx="0" cy="0"/>
          <a:chOff x="0" y="0"/>
          <a:chExt cx="0" cy="0"/>
        </a:xfrm>
      </p:grpSpPr>
      <p:sp>
        <p:nvSpPr>
          <p:cNvPr id="206" name="Google Shape;206;p2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600">
                <a:latin typeface="Raleway Medium"/>
                <a:ea typeface="Raleway Medium"/>
                <a:cs typeface="Raleway Medium"/>
                <a:sym typeface="Raleway Medium"/>
              </a:rPr>
              <a:t>Bonus Tips</a:t>
            </a:r>
            <a:endParaRPr b="0" sz="1900">
              <a:latin typeface="Raleway Medium"/>
              <a:ea typeface="Raleway Medium"/>
              <a:cs typeface="Raleway Medium"/>
              <a:sym typeface="Raleway Medium"/>
            </a:endParaRPr>
          </a:p>
        </p:txBody>
      </p:sp>
      <p:sp>
        <p:nvSpPr>
          <p:cNvPr id="207" name="Google Shape;207;p22"/>
          <p:cNvSpPr txBox="1"/>
          <p:nvPr>
            <p:ph idx="4294967295" type="body"/>
          </p:nvPr>
        </p:nvSpPr>
        <p:spPr>
          <a:xfrm>
            <a:off x="729450" y="190097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Arial"/>
                <a:ea typeface="Arial"/>
                <a:cs typeface="Arial"/>
                <a:sym typeface="Arial"/>
              </a:rPr>
              <a:t>First thing we try so hard to get this </a:t>
            </a:r>
            <a:endParaRPr>
              <a:solidFill>
                <a:schemeClr val="lt1"/>
              </a:solidFill>
              <a:latin typeface="Arial"/>
              <a:ea typeface="Arial"/>
              <a:cs typeface="Arial"/>
              <a:sym typeface="Arial"/>
            </a:endParaRPr>
          </a:p>
          <a:p>
            <a:pPr indent="0" lvl="0" marL="0" rtl="0" algn="l">
              <a:spcBef>
                <a:spcPts val="1600"/>
              </a:spcBef>
              <a:spcAft>
                <a:spcPts val="0"/>
              </a:spcAft>
              <a:buNone/>
            </a:pPr>
            <a:r>
              <a:rPr lang="en-GB">
                <a:solidFill>
                  <a:schemeClr val="lt1"/>
                </a:solidFill>
                <a:latin typeface="Arial"/>
                <a:ea typeface="Arial"/>
                <a:cs typeface="Arial"/>
                <a:sym typeface="Arial"/>
              </a:rPr>
              <a:t>The first try  the data was un-balanced  and we used 10 epoch we get 93.58%.</a:t>
            </a:r>
            <a:endParaRPr>
              <a:solidFill>
                <a:schemeClr val="lt1"/>
              </a:solidFill>
              <a:latin typeface="Arial"/>
              <a:ea typeface="Arial"/>
              <a:cs typeface="Arial"/>
              <a:sym typeface="Arial"/>
            </a:endParaRPr>
          </a:p>
          <a:p>
            <a:pPr indent="0" lvl="0" marL="0" rtl="0" algn="l">
              <a:spcBef>
                <a:spcPts val="1600"/>
              </a:spcBef>
              <a:spcAft>
                <a:spcPts val="0"/>
              </a:spcAft>
              <a:buNone/>
            </a:pPr>
            <a:r>
              <a:rPr lang="en-GB">
                <a:solidFill>
                  <a:schemeClr val="lt1"/>
                </a:solidFill>
                <a:latin typeface="Arial"/>
                <a:ea typeface="Arial"/>
                <a:cs typeface="Arial"/>
                <a:sym typeface="Arial"/>
              </a:rPr>
              <a:t>The second  try  the data was un-balanced  and we used 20 epoch we get 96.78%.</a:t>
            </a:r>
            <a:endParaRPr>
              <a:solidFill>
                <a:schemeClr val="lt1"/>
              </a:solidFill>
              <a:latin typeface="Arial"/>
              <a:ea typeface="Arial"/>
              <a:cs typeface="Arial"/>
              <a:sym typeface="Arial"/>
            </a:endParaRPr>
          </a:p>
          <a:p>
            <a:pPr indent="0" lvl="0" marL="0" rtl="0" algn="l">
              <a:spcBef>
                <a:spcPts val="1600"/>
              </a:spcBef>
              <a:spcAft>
                <a:spcPts val="1600"/>
              </a:spcAft>
              <a:buNone/>
            </a:pPr>
            <a:r>
              <a:rPr lang="en-GB">
                <a:solidFill>
                  <a:schemeClr val="lt1"/>
                </a:solidFill>
                <a:latin typeface="Arial"/>
                <a:ea typeface="Arial"/>
                <a:cs typeface="Arial"/>
                <a:sym typeface="Arial"/>
              </a:rPr>
              <a:t>The last  try  the data was balanced  and we used 23 epoch we get 97.39%.</a:t>
            </a:r>
            <a:endParaRPr sz="1200">
              <a:solidFill>
                <a:srgbClr val="000000"/>
              </a:solidFill>
              <a:highlight>
                <a:schemeClr val="lt1"/>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23"/>
          <p:cNvSpPr txBox="1"/>
          <p:nvPr>
            <p:ph type="title"/>
          </p:nvPr>
        </p:nvSpPr>
        <p:spPr>
          <a:xfrm>
            <a:off x="729450" y="2056375"/>
            <a:ext cx="58371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0" sz="2400">
              <a:latin typeface="Raleway Medium"/>
              <a:ea typeface="Raleway Medium"/>
              <a:cs typeface="Raleway Medium"/>
              <a:sym typeface="Raleway Medium"/>
            </a:endParaRPr>
          </a:p>
          <a:p>
            <a:pPr indent="0" lvl="0" marL="0" rtl="0" algn="ctr">
              <a:spcBef>
                <a:spcPts val="0"/>
              </a:spcBef>
              <a:spcAft>
                <a:spcPts val="0"/>
              </a:spcAft>
              <a:buNone/>
            </a:pPr>
            <a:r>
              <a:rPr b="0" lang="en-GB" sz="2400">
                <a:latin typeface="Raleway Medium"/>
                <a:ea typeface="Raleway Medium"/>
                <a:cs typeface="Raleway Medium"/>
                <a:sym typeface="Raleway Medium"/>
              </a:rPr>
              <a:t>I</a:t>
            </a:r>
            <a:r>
              <a:rPr b="0" lang="en-GB" sz="2800">
                <a:latin typeface="Raleway Medium"/>
                <a:ea typeface="Raleway Medium"/>
                <a:cs typeface="Raleway Medium"/>
                <a:sym typeface="Raleway Medium"/>
              </a:rPr>
              <a:t>ntroduction</a:t>
            </a:r>
            <a:endParaRPr b="0" sz="4600">
              <a:latin typeface="Raleway Light"/>
              <a:ea typeface="Raleway Light"/>
              <a:cs typeface="Raleway Light"/>
              <a:sym typeface="Raleway Light"/>
            </a:endParaRPr>
          </a:p>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24"/>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600">
                <a:latin typeface="Raleway Medium"/>
                <a:ea typeface="Raleway Medium"/>
                <a:cs typeface="Raleway Medium"/>
                <a:sym typeface="Raleway Medium"/>
              </a:rPr>
              <a:t>I</a:t>
            </a:r>
            <a:r>
              <a:rPr b="0" lang="en-GB" sz="2000">
                <a:latin typeface="Raleway Medium"/>
                <a:ea typeface="Raleway Medium"/>
                <a:cs typeface="Raleway Medium"/>
                <a:sym typeface="Raleway Medium"/>
              </a:rPr>
              <a:t>ntroduction</a:t>
            </a:r>
            <a:endParaRPr b="0" sz="1900">
              <a:latin typeface="Raleway Medium"/>
              <a:ea typeface="Raleway Medium"/>
              <a:cs typeface="Raleway Medium"/>
              <a:sym typeface="Raleway Medium"/>
            </a:endParaRPr>
          </a:p>
        </p:txBody>
      </p:sp>
      <p:sp>
        <p:nvSpPr>
          <p:cNvPr id="218" name="Google Shape;218;p24"/>
          <p:cNvSpPr txBox="1"/>
          <p:nvPr>
            <p:ph idx="4294967295" type="body"/>
          </p:nvPr>
        </p:nvSpPr>
        <p:spPr>
          <a:xfrm>
            <a:off x="729450" y="190097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Arial"/>
                <a:ea typeface="Arial"/>
                <a:cs typeface="Arial"/>
                <a:sym typeface="Arial"/>
              </a:rPr>
              <a:t>Alzheimer’s disease (AD), the most common form of dementia,is a major challenge for healthcare in the twenty-first century. Anestimated 5.5 million people aged 65 and older are living with AD,and AD is the sixth-leading cause of death in the United States.</a:t>
            </a:r>
            <a:endParaRPr>
              <a:solidFill>
                <a:schemeClr val="lt1"/>
              </a:solidFill>
              <a:latin typeface="Arial"/>
              <a:ea typeface="Arial"/>
              <a:cs typeface="Arial"/>
              <a:sym typeface="Arial"/>
            </a:endParaRPr>
          </a:p>
          <a:p>
            <a:pPr indent="0" lvl="0" marL="0" rtl="0" algn="l">
              <a:spcBef>
                <a:spcPts val="1600"/>
              </a:spcBef>
              <a:spcAft>
                <a:spcPts val="0"/>
              </a:spcAft>
              <a:buNone/>
            </a:pPr>
            <a:r>
              <a:rPr lang="en-GB">
                <a:solidFill>
                  <a:schemeClr val="lt1"/>
                </a:solidFill>
                <a:latin typeface="Arial"/>
                <a:ea typeface="Arial"/>
                <a:cs typeface="Arial"/>
                <a:sym typeface="Arial"/>
              </a:rPr>
              <a:t>The global cost of managing AD, including medical, socialwelfare, and salary loss to the patients’ families, was $277 billion in 2018 in the United States, heavily impacting the overall economy and stressing the U.S. health care system (Alzheimer’s Association, 2018). AD is an irreversible, progressive brain disorder marked by a decline in cognitive functioning with no validated disease modifying treatment (De strooper and Karran,2016.</a:t>
            </a:r>
            <a:endParaRPr>
              <a:solidFill>
                <a:schemeClr val="lt1"/>
              </a:solidFill>
              <a:latin typeface="Arial"/>
              <a:ea typeface="Arial"/>
              <a:cs typeface="Arial"/>
              <a:sym typeface="Arial"/>
            </a:endParaRPr>
          </a:p>
          <a:p>
            <a:pPr indent="0" lvl="0" marL="0" rtl="0" algn="l">
              <a:spcBef>
                <a:spcPts val="1600"/>
              </a:spcBef>
              <a:spcAft>
                <a:spcPts val="1600"/>
              </a:spcAft>
              <a:buNone/>
            </a:pPr>
            <a:r>
              <a:t/>
            </a:r>
            <a:endParaRPr sz="1200">
              <a:solidFill>
                <a:srgbClr val="000000"/>
              </a:solidFill>
              <a:highlight>
                <a:schemeClr val="lt1"/>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2" name="Shape 222"/>
        <p:cNvGrpSpPr/>
        <p:nvPr/>
      </p:nvGrpSpPr>
      <p:grpSpPr>
        <a:xfrm>
          <a:off x="0" y="0"/>
          <a:ext cx="0" cy="0"/>
          <a:chOff x="0" y="0"/>
          <a:chExt cx="0" cy="0"/>
        </a:xfrm>
      </p:grpSpPr>
      <p:sp>
        <p:nvSpPr>
          <p:cNvPr id="223" name="Google Shape;223;p25"/>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600">
                <a:latin typeface="Raleway Medium"/>
                <a:ea typeface="Raleway Medium"/>
                <a:cs typeface="Raleway Medium"/>
                <a:sym typeface="Raleway Medium"/>
              </a:rPr>
              <a:t>I</a:t>
            </a:r>
            <a:r>
              <a:rPr b="0" lang="en-GB" sz="2000">
                <a:latin typeface="Raleway Medium"/>
                <a:ea typeface="Raleway Medium"/>
                <a:cs typeface="Raleway Medium"/>
                <a:sym typeface="Raleway Medium"/>
              </a:rPr>
              <a:t>ntroduction</a:t>
            </a:r>
            <a:endParaRPr b="0" sz="1900">
              <a:latin typeface="Raleway Medium"/>
              <a:ea typeface="Raleway Medium"/>
              <a:cs typeface="Raleway Medium"/>
              <a:sym typeface="Raleway Medium"/>
            </a:endParaRPr>
          </a:p>
        </p:txBody>
      </p:sp>
      <p:sp>
        <p:nvSpPr>
          <p:cNvPr id="224" name="Google Shape;224;p25"/>
          <p:cNvSpPr txBox="1"/>
          <p:nvPr>
            <p:ph idx="4294967295" type="body"/>
          </p:nvPr>
        </p:nvSpPr>
        <p:spPr>
          <a:xfrm>
            <a:off x="729450" y="190097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Arial"/>
                <a:ea typeface="Arial"/>
                <a:cs typeface="Arial"/>
                <a:sym typeface="Arial"/>
              </a:rPr>
              <a:t>Thus, a great deal of effort has been made to develop strategies for early detection, especially at pre-symptomatic stages in order to slow or prevent disease progression (Galvin, 2017; Schelke et al., 2018).</a:t>
            </a:r>
            <a:endParaRPr>
              <a:solidFill>
                <a:schemeClr val="lt1"/>
              </a:solidFill>
              <a:latin typeface="Arial"/>
              <a:ea typeface="Arial"/>
              <a:cs typeface="Arial"/>
              <a:sym typeface="Arial"/>
            </a:endParaRPr>
          </a:p>
          <a:p>
            <a:pPr indent="0" lvl="0" marL="0" rtl="0" algn="l">
              <a:spcBef>
                <a:spcPts val="1600"/>
              </a:spcBef>
              <a:spcAft>
                <a:spcPts val="0"/>
              </a:spcAft>
              <a:buNone/>
            </a:pPr>
            <a:r>
              <a:rPr lang="en-GB">
                <a:solidFill>
                  <a:schemeClr val="lt1"/>
                </a:solidFill>
                <a:latin typeface="Arial"/>
                <a:ea typeface="Arial"/>
                <a:cs typeface="Arial"/>
                <a:sym typeface="Arial"/>
              </a:rPr>
              <a:t> In particular, advanced neuroimaging techniques, such as magnetic resonance imaging (MRI) and positron emission tomography (PET), have been developed and used to identify AD-related structural and molecularn biomarkers (Veitch et al., 2019).</a:t>
            </a:r>
            <a:endParaRPr>
              <a:solidFill>
                <a:schemeClr val="lt1"/>
              </a:solidFill>
              <a:latin typeface="Arial"/>
              <a:ea typeface="Arial"/>
              <a:cs typeface="Arial"/>
              <a:sym typeface="Arial"/>
            </a:endParaRPr>
          </a:p>
          <a:p>
            <a:pPr indent="0" lvl="0" marL="0" rtl="0" algn="l">
              <a:spcBef>
                <a:spcPts val="1600"/>
              </a:spcBef>
              <a:spcAft>
                <a:spcPts val="1600"/>
              </a:spcAft>
              <a:buNone/>
            </a:pPr>
            <a:r>
              <a:t/>
            </a:r>
            <a:endParaRPr>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26"/>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3400">
                <a:latin typeface="Raleway Medium"/>
                <a:ea typeface="Raleway Medium"/>
                <a:cs typeface="Raleway Medium"/>
                <a:sym typeface="Raleway Medium"/>
              </a:rPr>
              <a:t>Structure of </a:t>
            </a:r>
            <a:r>
              <a:rPr b="0" lang="en-GB" sz="3400">
                <a:latin typeface="Raleway SemiBold"/>
                <a:ea typeface="Raleway SemiBold"/>
                <a:cs typeface="Raleway SemiBold"/>
                <a:sym typeface="Raleway SemiBold"/>
              </a:rPr>
              <a:t>Alzheimer Disease</a:t>
            </a:r>
            <a:r>
              <a:rPr b="0" lang="en-GB" sz="3400">
                <a:latin typeface="Raleway Medium"/>
                <a:ea typeface="Raleway Medium"/>
                <a:cs typeface="Raleway Medium"/>
                <a:sym typeface="Raleway Medium"/>
              </a:rPr>
              <a:t> System</a:t>
            </a:r>
            <a:endParaRPr sz="3400"/>
          </a:p>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